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68" d="100"/>
          <a:sy n="68" d="100"/>
        </p:scale>
        <p:origin x="390" y="6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11/05/2015</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6" name="Date Placeholder 2"/>
          <p:cNvSpPr>
            <a:spLocks noGrp="1"/>
          </p:cNvSpPr>
          <p:nvPr>
            <p:ph type="dt" sz="quarter" idx="1"/>
          </p:nvPr>
        </p:nvSpPr>
        <p:spPr/>
        <p:txBody>
          <a:bodyPr/>
          <a:lstStyle/>
          <a:p>
            <a:pPr>
              <a:defRPr/>
            </a:pPr>
            <a:fld id="{A5319211-86E0-4462-8F9E-06AEF2CF7C9C}" type="datetime1">
              <a:rPr lang="en-US" smtClean="0"/>
              <a:pPr>
                <a:defRPr/>
              </a:pPr>
              <a:t>11/05/2015</a:t>
            </a:fld>
            <a:endParaRPr lang="en-US" dirty="0"/>
          </a:p>
        </p:txBody>
      </p:sp>
      <p:sp>
        <p:nvSpPr>
          <p:cNvPr id="302084"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D9DCB07-37C4-473B-BE6F-6CD804964F60}" type="slidenum">
              <a:rPr lang="en-US" altLang="en-US"/>
              <a:pPr algn="r" eaLnBrk="1" hangingPunct="1">
                <a:spcBef>
                  <a:spcPct val="0"/>
                </a:spcBef>
              </a:pPr>
              <a:t>1</a:t>
            </a:fld>
            <a:endParaRPr lang="en-US" altLang="en-US"/>
          </a:p>
        </p:txBody>
      </p:sp>
      <p:sp>
        <p:nvSpPr>
          <p:cNvPr id="30208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208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98645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0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TW will transfer the taxable amount of the state income tax refund on Line 14 of the State Tax Refund Worksheet to 1040 Page 1 Line 10</a:t>
            </a:r>
          </a:p>
          <a:p>
            <a:r>
              <a:rPr lang="en-US" altLang="en-US" dirty="0" smtClean="0">
                <a:cs typeface="Arial" panose="020B0604020202020204" pitchFamily="34" charset="0"/>
              </a:rPr>
              <a:t> </a:t>
            </a:r>
          </a:p>
          <a:p>
            <a:pPr>
              <a:buFontTx/>
              <a:buChar char="•"/>
            </a:pPr>
            <a:endParaRPr lang="en-US" altLang="en-US" dirty="0" smtClean="0">
              <a:cs typeface="Arial" panose="020B0604020202020204" pitchFamily="34" charset="0"/>
            </a:endParaRPr>
          </a:p>
        </p:txBody>
      </p:sp>
      <p:sp>
        <p:nvSpPr>
          <p:cNvPr id="3205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308C6B06-43F1-439C-88A9-5F8AA1C8BC94}" type="datetime1">
              <a:rPr lang="en-US" smtClean="0"/>
              <a:pPr>
                <a:defRPr/>
              </a:pPr>
              <a:t>11/05/2015</a:t>
            </a:fld>
            <a:endParaRPr lang="en-US" dirty="0"/>
          </a:p>
        </p:txBody>
      </p:sp>
      <p:sp>
        <p:nvSpPr>
          <p:cNvPr id="32051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D6B2BB9-5BA3-4911-9C69-4310A39319C1}" type="slidenum">
              <a:rPr lang="en-US" altLang="en-US">
                <a:latin typeface="Verdana" panose="020B0604030504040204" pitchFamily="34" charset="0"/>
              </a:rPr>
              <a:pPr algn="r" eaLnBrk="1" hangingPunct="1">
                <a:spcBef>
                  <a:spcPct val="0"/>
                </a:spcBef>
              </a:pPr>
              <a:t>10</a:t>
            </a:fld>
            <a:endParaRPr lang="en-US" altLang="en-US">
              <a:latin typeface="Verdana" panose="020B0604030504040204" pitchFamily="34" charset="0"/>
            </a:endParaRPr>
          </a:p>
        </p:txBody>
      </p:sp>
    </p:spTree>
    <p:extLst>
      <p:ext uri="{BB962C8B-B14F-4D97-AF65-F5344CB8AC3E}">
        <p14:creationId xmlns:p14="http://schemas.microsoft.com/office/powerpoint/2010/main" val="892533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2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smtClean="0">
                <a:cs typeface="Arial" panose="020B0604020202020204" pitchFamily="34" charset="0"/>
              </a:rPr>
              <a:t> If last years taxable income 1040 line 43 is zero, (it may have actually been negative but shows as zero) you must recalculate</a:t>
            </a:r>
            <a:r>
              <a:rPr lang="en-US" altLang="en-US" baseline="0" dirty="0" smtClean="0">
                <a:cs typeface="Arial" panose="020B0604020202020204" pitchFamily="34" charset="0"/>
              </a:rPr>
              <a:t> to see if it was negative.   </a:t>
            </a:r>
          </a:p>
          <a:p>
            <a:r>
              <a:rPr lang="en-US" altLang="en-US" baseline="0" dirty="0" smtClean="0">
                <a:cs typeface="Arial" panose="020B0604020202020204" pitchFamily="34" charset="0"/>
              </a:rPr>
              <a:t>           AGI line 38</a:t>
            </a:r>
          </a:p>
          <a:p>
            <a:r>
              <a:rPr lang="en-US" altLang="en-US" baseline="0" dirty="0" smtClean="0">
                <a:cs typeface="Arial" panose="020B0604020202020204" pitchFamily="34" charset="0"/>
              </a:rPr>
              <a:t>           Less line 40 itemized deductions</a:t>
            </a:r>
          </a:p>
          <a:p>
            <a:r>
              <a:rPr lang="en-US" altLang="en-US" baseline="0" dirty="0" smtClean="0">
                <a:cs typeface="Arial" panose="020B0604020202020204" pitchFamily="34" charset="0"/>
              </a:rPr>
              <a:t>           Less line 42 exemptions</a:t>
            </a:r>
          </a:p>
          <a:p>
            <a:r>
              <a:rPr lang="en-US" altLang="en-US" baseline="0" dirty="0" smtClean="0">
                <a:cs typeface="Arial" panose="020B0604020202020204" pitchFamily="34" charset="0"/>
              </a:rPr>
              <a:t>           ===============</a:t>
            </a:r>
          </a:p>
          <a:p>
            <a:r>
              <a:rPr lang="en-US" altLang="en-US" baseline="0" dirty="0" smtClean="0">
                <a:cs typeface="Arial" panose="020B0604020202020204" pitchFamily="34" charset="0"/>
              </a:rPr>
              <a:t>If this is a negative number, then populate that on line 12 of State Tax refund worksheet</a:t>
            </a:r>
            <a:endParaRPr lang="en-US" altLang="en-US" dirty="0" smtClean="0">
              <a:cs typeface="Arial" panose="020B0604020202020204" pitchFamily="34" charset="0"/>
            </a:endParaRPr>
          </a:p>
        </p:txBody>
      </p:sp>
      <p:sp>
        <p:nvSpPr>
          <p:cNvPr id="3225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AF6895D1-F1EE-44AD-A0FE-126F54FE0C55}" type="datetime1">
              <a:rPr lang="en-US" smtClean="0"/>
              <a:pPr>
                <a:defRPr/>
              </a:pPr>
              <a:t>11/05/2015</a:t>
            </a:fld>
            <a:endParaRPr lang="en-US" dirty="0"/>
          </a:p>
        </p:txBody>
      </p:sp>
      <p:sp>
        <p:nvSpPr>
          <p:cNvPr id="32256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09A6A36-A88F-44A6-8B4D-984A56EF3E62}" type="slidenum">
              <a:rPr lang="en-US" altLang="en-US">
                <a:latin typeface="Verdana" panose="020B0604030504040204" pitchFamily="34" charset="0"/>
              </a:rPr>
              <a:pPr algn="r" eaLnBrk="1" hangingPunct="1">
                <a:spcBef>
                  <a:spcPct val="0"/>
                </a:spcBef>
              </a:pPr>
              <a:t>11</a:t>
            </a:fld>
            <a:endParaRPr lang="en-US" altLang="en-US">
              <a:latin typeface="Verdana" panose="020B0604030504040204" pitchFamily="34" charset="0"/>
            </a:endParaRPr>
          </a:p>
        </p:txBody>
      </p:sp>
    </p:spTree>
    <p:extLst>
      <p:ext uri="{BB962C8B-B14F-4D97-AF65-F5344CB8AC3E}">
        <p14:creationId xmlns:p14="http://schemas.microsoft.com/office/powerpoint/2010/main" val="4289963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Note:  Just because the court ordered Alimony, doesn’t mean that it was paid</a:t>
            </a:r>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11/05/2015</a:t>
            </a:fld>
            <a:endParaRPr lang="en-US" dirty="0"/>
          </a:p>
        </p:txBody>
      </p:sp>
    </p:spTree>
    <p:extLst>
      <p:ext uri="{BB962C8B-B14F-4D97-AF65-F5344CB8AC3E}">
        <p14:creationId xmlns:p14="http://schemas.microsoft.com/office/powerpoint/2010/main" val="2746538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6" name="Date Placeholder 2"/>
          <p:cNvSpPr>
            <a:spLocks noGrp="1"/>
          </p:cNvSpPr>
          <p:nvPr>
            <p:ph type="dt" sz="quarter" idx="1"/>
          </p:nvPr>
        </p:nvSpPr>
        <p:spPr/>
        <p:txBody>
          <a:bodyPr/>
          <a:lstStyle/>
          <a:p>
            <a:pPr>
              <a:defRPr/>
            </a:pPr>
            <a:fld id="{7BEADF30-3038-4140-BE3D-32B1B3ADA909}" type="datetime1">
              <a:rPr lang="en-US" smtClean="0"/>
              <a:pPr>
                <a:defRPr/>
              </a:pPr>
              <a:t>11/05/2015</a:t>
            </a:fld>
            <a:endParaRPr lang="en-US" dirty="0"/>
          </a:p>
        </p:txBody>
      </p:sp>
      <p:sp>
        <p:nvSpPr>
          <p:cNvPr id="324612"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255CBB4-6F46-4E0A-9DCA-CBAA712B313A}" type="slidenum">
              <a:rPr lang="en-US" altLang="en-US"/>
              <a:pPr algn="r" eaLnBrk="1" hangingPunct="1">
                <a:spcBef>
                  <a:spcPct val="0"/>
                </a:spcBef>
              </a:pPr>
              <a:t>13</a:t>
            </a:fld>
            <a:endParaRPr lang="en-US" altLang="en-US"/>
          </a:p>
        </p:txBody>
      </p:sp>
      <p:sp>
        <p:nvSpPr>
          <p:cNvPr id="32461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461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smtClean="0">
                <a:cs typeface="Arial" panose="020B0604020202020204" pitchFamily="34" charset="0"/>
              </a:rPr>
              <a:t> Alimony can be entered directly on 1040 Line 11</a:t>
            </a:r>
          </a:p>
          <a:p>
            <a:pPr eaLnBrk="1" hangingPunct="1">
              <a:buFontTx/>
              <a:buChar char="•"/>
            </a:pPr>
            <a:endParaRPr lang="en-US" altLang="en-US" dirty="0" smtClean="0">
              <a:cs typeface="Arial" panose="020B0604020202020204" pitchFamily="34" charset="0"/>
            </a:endParaRPr>
          </a:p>
          <a:p>
            <a:pPr eaLnBrk="1" hangingPunct="1">
              <a:buFontTx/>
              <a:buChar char="•"/>
            </a:pPr>
            <a:r>
              <a:rPr lang="en-US" altLang="en-US" dirty="0" smtClean="0">
                <a:cs typeface="Arial" panose="020B0604020202020204" pitchFamily="34" charset="0"/>
              </a:rPr>
              <a:t> Pub 4012 Page E-3 lists all the requirements for payments to be considered alimony.  Examples are:</a:t>
            </a:r>
          </a:p>
          <a:p>
            <a:pPr marL="273050" lvl="1" eaLnBrk="1" hangingPunct="1">
              <a:buFontTx/>
              <a:buChar char="•"/>
            </a:pPr>
            <a:r>
              <a:rPr lang="en-US" altLang="en-US" dirty="0" smtClean="0">
                <a:cs typeface="Arial" panose="020B0604020202020204" pitchFamily="34" charset="0"/>
              </a:rPr>
              <a:t> Payments must be required by a divorce or separation agreement</a:t>
            </a:r>
          </a:p>
          <a:p>
            <a:pPr marL="273050" lvl="1" eaLnBrk="1" hangingPunct="1">
              <a:buFontTx/>
              <a:buChar char="•"/>
            </a:pPr>
            <a:r>
              <a:rPr lang="en-US" altLang="en-US" dirty="0" smtClean="0">
                <a:cs typeface="Arial" panose="020B0604020202020204" pitchFamily="34" charset="0"/>
              </a:rPr>
              <a:t> Payer and recipient cannot file a joint return with each other</a:t>
            </a:r>
          </a:p>
          <a:p>
            <a:pPr eaLnBrk="1" hangingPunct="1">
              <a:buFontTx/>
              <a:buChar char="•"/>
            </a:pPr>
            <a:endParaRPr lang="en-US" altLang="en-US" dirty="0" smtClean="0">
              <a:cs typeface="Arial" panose="020B0604020202020204" pitchFamily="34" charset="0"/>
            </a:endParaRPr>
          </a:p>
          <a:p>
            <a:pPr eaLnBrk="1" hangingPunct="1">
              <a:buFontTx/>
              <a:buChar char="•"/>
            </a:pPr>
            <a:r>
              <a:rPr lang="en-US" altLang="en-US" dirty="0" smtClean="0">
                <a:cs typeface="Arial" panose="020B0604020202020204" pitchFamily="34" charset="0"/>
              </a:rPr>
              <a:t> There is no tax document for alimony.  You must ask client.  Last year’s return might give you a clue</a:t>
            </a:r>
          </a:p>
          <a:p>
            <a:pPr eaLnBrk="1" hangingPunct="1">
              <a:buFontTx/>
              <a:buChar char="•"/>
            </a:pPr>
            <a:endParaRPr lang="en-US" altLang="en-US" dirty="0" smtClean="0">
              <a:cs typeface="Arial" panose="020B0604020202020204" pitchFamily="34" charset="0"/>
            </a:endParaRPr>
          </a:p>
          <a:p>
            <a:pPr eaLnBrk="1" hangingPunct="1">
              <a:buFontTx/>
              <a:buChar char="•"/>
            </a:pPr>
            <a:r>
              <a:rPr lang="en-US" altLang="en-US" dirty="0" smtClean="0">
                <a:cs typeface="Arial" panose="020B0604020202020204" pitchFamily="34" charset="0"/>
              </a:rPr>
              <a:t> Note: You can claim alimony you paid as an adjustment to income on 1040 Line 31 </a:t>
            </a:r>
            <a:r>
              <a:rPr lang="en-US" altLang="en-US" smtClean="0">
                <a:cs typeface="Arial" panose="020B0604020202020204" pitchFamily="34" charset="0"/>
              </a:rPr>
              <a:t>(covered </a:t>
            </a:r>
            <a:r>
              <a:rPr lang="en-US" altLang="en-US" dirty="0" smtClean="0">
                <a:cs typeface="Arial" panose="020B0604020202020204" pitchFamily="34" charset="0"/>
              </a:rPr>
              <a:t>in a later module)</a:t>
            </a:r>
          </a:p>
          <a:p>
            <a:pPr eaLnBrk="1" hangingPunct="1">
              <a:buFontTx/>
              <a:buNone/>
            </a:pPr>
            <a:endParaRPr lang="en-US" altLang="en-US" dirty="0" smtClean="0">
              <a:cs typeface="Arial" panose="020B0604020202020204" pitchFamily="34" charset="0"/>
            </a:endParaRPr>
          </a:p>
          <a:p>
            <a:pPr eaLnBrk="1" hangingPunct="1">
              <a:buFontTx/>
              <a:buChar char="•"/>
            </a:pPr>
            <a:r>
              <a:rPr lang="en-US" altLang="en-US" dirty="0" smtClean="0">
                <a:cs typeface="Arial" panose="020B0604020202020204" pitchFamily="34" charset="0"/>
              </a:rPr>
              <a:t> Note: Legal child support is not taxable to the recipient </a:t>
            </a:r>
          </a:p>
        </p:txBody>
      </p:sp>
    </p:spTree>
    <p:extLst>
      <p:ext uri="{BB962C8B-B14F-4D97-AF65-F5344CB8AC3E}">
        <p14:creationId xmlns:p14="http://schemas.microsoft.com/office/powerpoint/2010/main" val="268991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lvl="1" indent="-171450"/>
            <a:endParaRPr lang="en-US" altLang="en-US" smtClean="0">
              <a:cs typeface="Arial" panose="020B0604020202020204" pitchFamily="34" charset="0"/>
            </a:endParaRPr>
          </a:p>
        </p:txBody>
      </p:sp>
      <p:sp>
        <p:nvSpPr>
          <p:cNvPr id="3041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CF3A9FFC-4081-4C9F-80AD-E3D2B199BB47}" type="datetime1">
              <a:rPr lang="en-US" smtClean="0"/>
              <a:pPr>
                <a:defRPr/>
              </a:pPr>
              <a:t>11/05/2015</a:t>
            </a:fld>
            <a:endParaRPr lang="en-US" dirty="0"/>
          </a:p>
        </p:txBody>
      </p:sp>
      <p:sp>
        <p:nvSpPr>
          <p:cNvPr id="30413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315CE8F-07D4-465E-BB5D-B96F42684C2B}" type="slidenum">
              <a:rPr lang="en-US" altLang="en-US">
                <a:latin typeface="Verdana" panose="020B0604030504040204" pitchFamily="34" charset="0"/>
              </a:rPr>
              <a:pPr algn="r" eaLnBrk="1" hangingPunct="1">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2049284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6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lvl="1" indent="-171450">
              <a:buFontTx/>
              <a:buChar char="•"/>
            </a:pPr>
            <a:r>
              <a:rPr lang="en-US" altLang="en-US" dirty="0" smtClean="0">
                <a:cs typeface="Arial" panose="020B0604020202020204" pitchFamily="34" charset="0"/>
              </a:rPr>
              <a:t>If you claimed a deduction/credit, but didn’t actually take it or all of it…then you don’t</a:t>
            </a:r>
            <a:r>
              <a:rPr lang="en-US" altLang="en-US" baseline="0" dirty="0" smtClean="0">
                <a:cs typeface="Arial" panose="020B0604020202020204" pitchFamily="34" charset="0"/>
              </a:rPr>
              <a:t> have a recovery.  Only recover up to the amount of what you took.</a:t>
            </a:r>
            <a:endParaRPr lang="en-US" altLang="en-US" dirty="0" smtClean="0">
              <a:cs typeface="Arial" panose="020B0604020202020204" pitchFamily="34" charset="0"/>
            </a:endParaRPr>
          </a:p>
        </p:txBody>
      </p:sp>
      <p:sp>
        <p:nvSpPr>
          <p:cNvPr id="3061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14E3E762-BE83-4B91-B0E2-250DB4586E68}" type="datetime1">
              <a:rPr lang="en-US" smtClean="0"/>
              <a:pPr>
                <a:defRPr/>
              </a:pPr>
              <a:t>11/05/2015</a:t>
            </a:fld>
            <a:endParaRPr lang="en-US" dirty="0"/>
          </a:p>
        </p:txBody>
      </p:sp>
      <p:sp>
        <p:nvSpPr>
          <p:cNvPr id="3061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37C7AE8-5488-4504-B419-42439A1835B0}" type="slidenum">
              <a:rPr lang="en-US" altLang="en-US">
                <a:latin typeface="Verdana" panose="020B0604030504040204" pitchFamily="34" charset="0"/>
              </a:rPr>
              <a:pPr algn="r" eaLnBrk="1" hangingPunct="1">
                <a:spcBef>
                  <a:spcPct val="0"/>
                </a:spcBef>
              </a:pPr>
              <a:t>3</a:t>
            </a:fld>
            <a:endParaRPr lang="en-US" altLang="en-US">
              <a:latin typeface="Verdana" panose="020B0604030504040204" pitchFamily="34" charset="0"/>
            </a:endParaRPr>
          </a:p>
        </p:txBody>
      </p:sp>
    </p:spTree>
    <p:extLst>
      <p:ext uri="{BB962C8B-B14F-4D97-AF65-F5344CB8AC3E}">
        <p14:creationId xmlns:p14="http://schemas.microsoft.com/office/powerpoint/2010/main" val="995289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lvl="1" indent="-171450">
              <a:buFontTx/>
              <a:buChar char="•"/>
            </a:pPr>
            <a:endParaRPr lang="en-US" altLang="en-US" dirty="0" smtClean="0">
              <a:cs typeface="Arial" panose="020B0604020202020204" pitchFamily="34" charset="0"/>
            </a:endParaRPr>
          </a:p>
        </p:txBody>
      </p:sp>
      <p:sp>
        <p:nvSpPr>
          <p:cNvPr id="3082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08023AF5-ACF3-4061-8D3E-15931502225B}" type="datetime1">
              <a:rPr lang="en-US" smtClean="0"/>
              <a:pPr>
                <a:defRPr/>
              </a:pPr>
              <a:t>11/05/2015</a:t>
            </a:fld>
            <a:endParaRPr lang="en-US" dirty="0"/>
          </a:p>
        </p:txBody>
      </p:sp>
      <p:sp>
        <p:nvSpPr>
          <p:cNvPr id="30823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FB5F202-0702-4D7F-BFEC-35A73CC8FB01}" type="slidenum">
              <a:rPr lang="en-US" altLang="en-US">
                <a:latin typeface="Verdana" panose="020B0604030504040204" pitchFamily="34" charset="0"/>
              </a:rPr>
              <a:pPr algn="r" eaLnBrk="1" hangingPunct="1">
                <a:spcBef>
                  <a:spcPct val="0"/>
                </a:spcBef>
              </a:pPr>
              <a:t>4</a:t>
            </a:fld>
            <a:endParaRPr lang="en-US" altLang="en-US">
              <a:latin typeface="Verdana" panose="020B0604030504040204" pitchFamily="34" charset="0"/>
            </a:endParaRPr>
          </a:p>
        </p:txBody>
      </p:sp>
    </p:spTree>
    <p:extLst>
      <p:ext uri="{BB962C8B-B14F-4D97-AF65-F5344CB8AC3E}">
        <p14:creationId xmlns:p14="http://schemas.microsoft.com/office/powerpoint/2010/main" val="3234982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0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smtClean="0">
              <a:cs typeface="Arial" panose="020B0604020202020204" pitchFamily="34" charset="0"/>
            </a:endParaRPr>
          </a:p>
        </p:txBody>
      </p:sp>
      <p:sp>
        <p:nvSpPr>
          <p:cNvPr id="3102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417AB757-3A9A-4DBC-AB16-4CB09524E682}" type="datetime1">
              <a:rPr lang="en-US" smtClean="0"/>
              <a:pPr>
                <a:defRPr/>
              </a:pPr>
              <a:t>11/05/2015</a:t>
            </a:fld>
            <a:endParaRPr lang="en-US" dirty="0"/>
          </a:p>
        </p:txBody>
      </p:sp>
      <p:sp>
        <p:nvSpPr>
          <p:cNvPr id="31027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DFB37F-E460-4561-8603-6F7B00679C4B}" type="slidenum">
              <a:rPr lang="en-US" altLang="en-US">
                <a:latin typeface="Verdana" panose="020B0604030504040204" pitchFamily="34" charset="0"/>
              </a:rPr>
              <a:pPr algn="r" eaLnBrk="1" hangingPunct="1">
                <a:spcBef>
                  <a:spcPct val="0"/>
                </a:spcBef>
              </a:pPr>
              <a:t>5</a:t>
            </a:fld>
            <a:endParaRPr lang="en-US" altLang="en-US">
              <a:latin typeface="Verdana" panose="020B0604030504040204" pitchFamily="34" charset="0"/>
            </a:endParaRPr>
          </a:p>
        </p:txBody>
      </p:sp>
    </p:spTree>
    <p:extLst>
      <p:ext uri="{BB962C8B-B14F-4D97-AF65-F5344CB8AC3E}">
        <p14:creationId xmlns:p14="http://schemas.microsoft.com/office/powerpoint/2010/main" val="1064773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2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312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A922C119-48E5-488B-BD32-B66C94A1FC44}" type="datetime1">
              <a:rPr lang="en-US" smtClean="0"/>
              <a:pPr>
                <a:defRPr/>
              </a:pPr>
              <a:t>11/05/2015</a:t>
            </a:fld>
            <a:endParaRPr lang="en-US" dirty="0"/>
          </a:p>
        </p:txBody>
      </p:sp>
      <p:sp>
        <p:nvSpPr>
          <p:cNvPr id="312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28664BE-0053-4E38-BFC8-77AC5E30ABB6}" type="slidenum">
              <a:rPr lang="en-US" altLang="en-US">
                <a:latin typeface="Verdana" panose="020B0604030504040204" pitchFamily="34" charset="0"/>
              </a:rPr>
              <a:pPr algn="r" eaLnBrk="1" hangingPunct="1">
                <a:spcBef>
                  <a:spcPct val="0"/>
                </a:spcBef>
              </a:pPr>
              <a:t>6</a:t>
            </a:fld>
            <a:endParaRPr lang="en-US" altLang="en-US">
              <a:latin typeface="Verdana" panose="020B0604030504040204" pitchFamily="34" charset="0"/>
            </a:endParaRPr>
          </a:p>
        </p:txBody>
      </p:sp>
    </p:spTree>
    <p:extLst>
      <p:ext uri="{BB962C8B-B14F-4D97-AF65-F5344CB8AC3E}">
        <p14:creationId xmlns:p14="http://schemas.microsoft.com/office/powerpoint/2010/main" val="586003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0611" name="Notes Placeholder 2"/>
          <p:cNvSpPr>
            <a:spLocks noGrp="1"/>
          </p:cNvSpPr>
          <p:nvPr>
            <p:ph type="body" idx="1"/>
          </p:nvPr>
        </p:nvSpPr>
        <p:spPr bwMode="auto"/>
        <p:txBody>
          <a:bodyPr/>
          <a:lstStyle/>
          <a:p>
            <a:pPr>
              <a:buFontTx/>
              <a:buNone/>
              <a:defRPr/>
            </a:pPr>
            <a:endParaRPr lang="en-US" dirty="0" smtClean="0"/>
          </a:p>
          <a:p>
            <a:pPr>
              <a:buFontTx/>
              <a:buChar char="•"/>
              <a:defRPr/>
            </a:pPr>
            <a:r>
              <a:rPr lang="en-US" dirty="0" smtClean="0"/>
              <a:t> Answer YES to this question if taxpayer itemized deductions last year &amp; received a NJ income tax refund in current year</a:t>
            </a:r>
          </a:p>
          <a:p>
            <a:pPr>
              <a:buFontTx/>
              <a:buChar char="•"/>
              <a:defRPr/>
            </a:pPr>
            <a:endParaRPr lang="en-US" dirty="0" smtClean="0"/>
          </a:p>
          <a:p>
            <a:pPr>
              <a:buFontTx/>
              <a:buChar char="•"/>
              <a:defRPr/>
            </a:pPr>
            <a:r>
              <a:rPr lang="en-US" dirty="0" smtClean="0"/>
              <a:t> Answer NO to this question if:</a:t>
            </a:r>
          </a:p>
          <a:p>
            <a:pPr marL="277117" lvl="1">
              <a:buFontTx/>
              <a:buChar char="•"/>
              <a:defRPr/>
            </a:pPr>
            <a:r>
              <a:rPr lang="en-US" dirty="0" smtClean="0"/>
              <a:t> Taxpayer did not itemize last year   OR</a:t>
            </a:r>
          </a:p>
          <a:p>
            <a:pPr marL="277117" lvl="1">
              <a:buFontTx/>
              <a:buChar char="•"/>
              <a:defRPr/>
            </a:pPr>
            <a:r>
              <a:rPr lang="en-US" dirty="0" smtClean="0"/>
              <a:t> Taxpayer deducted NJ sales tax (Line 5b) instead of NJ income tax (Line 5a) on Schedule A last year</a:t>
            </a:r>
          </a:p>
          <a:p>
            <a:pPr lvl="1">
              <a:buFontTx/>
              <a:buChar char="•"/>
              <a:defRPr/>
            </a:pPr>
            <a:endParaRPr lang="en-US" dirty="0" smtClean="0"/>
          </a:p>
          <a:p>
            <a:pPr>
              <a:buFontTx/>
              <a:buChar char="•"/>
              <a:defRPr/>
            </a:pPr>
            <a:r>
              <a:rPr lang="en-US" dirty="0" smtClean="0"/>
              <a:t> If you answer YES to this question, Line 10 gets underlined in RED.  You must complete the State Tax Refund Worksheet to determine if the NJ income tax refund is taxable on the current year Federal return</a:t>
            </a:r>
          </a:p>
          <a:p>
            <a:pPr>
              <a:defRPr/>
            </a:pPr>
            <a:endParaRPr lang="en-US" dirty="0" smtClean="0"/>
          </a:p>
          <a:p>
            <a:pPr>
              <a:defRPr/>
            </a:pPr>
            <a:endParaRPr lang="en-US" dirty="0" smtClean="0"/>
          </a:p>
        </p:txBody>
      </p:sp>
      <p:sp>
        <p:nvSpPr>
          <p:cNvPr id="31437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345A2964-56F5-443E-B833-5CD061C05A6C}" type="datetime1">
              <a:rPr lang="en-US" smtClean="0"/>
              <a:pPr>
                <a:defRPr/>
              </a:pPr>
              <a:t>11/05/2015</a:t>
            </a:fld>
            <a:endParaRPr lang="en-US" dirty="0"/>
          </a:p>
        </p:txBody>
      </p:sp>
      <p:sp>
        <p:nvSpPr>
          <p:cNvPr id="31437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39AF94B-3BE6-4FD0-80DA-4CC1072FCF71}" type="slidenum">
              <a:rPr lang="en-US" altLang="en-US">
                <a:latin typeface="Verdana" panose="020B0604030504040204" pitchFamily="34" charset="0"/>
              </a:rPr>
              <a:pPr algn="r" eaLnBrk="1" hangingPunct="1">
                <a:spcBef>
                  <a:spcPct val="0"/>
                </a:spcBef>
              </a:pPr>
              <a:t>7</a:t>
            </a:fld>
            <a:endParaRPr lang="en-US" altLang="en-US">
              <a:latin typeface="Verdana" panose="020B0604030504040204" pitchFamily="34" charset="0"/>
            </a:endParaRPr>
          </a:p>
        </p:txBody>
      </p:sp>
    </p:spTree>
    <p:extLst>
      <p:ext uri="{BB962C8B-B14F-4D97-AF65-F5344CB8AC3E}">
        <p14:creationId xmlns:p14="http://schemas.microsoft.com/office/powerpoint/2010/main" val="1605409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7347" name="Notes Placeholder 2"/>
          <p:cNvSpPr>
            <a:spLocks noGrp="1"/>
          </p:cNvSpPr>
          <p:nvPr>
            <p:ph type="body" idx="1"/>
          </p:nvPr>
        </p:nvSpPr>
        <p:spPr bwMode="auto"/>
        <p:txBody>
          <a:bodyPr>
            <a:normAutofit fontScale="92500"/>
          </a:bodyPr>
          <a:lstStyle/>
          <a:p>
            <a:pPr>
              <a:buFontTx/>
              <a:buChar char="•"/>
              <a:defRPr/>
            </a:pPr>
            <a:r>
              <a:rPr lang="en-US" dirty="0" smtClean="0"/>
              <a:t> Pull up TW State Tax Refund Worksheet screen</a:t>
            </a:r>
          </a:p>
          <a:p>
            <a:pPr marL="273050" lvl="1">
              <a:buFontTx/>
              <a:buChar char="•"/>
              <a:defRPr/>
            </a:pPr>
            <a:r>
              <a:rPr lang="en-US" dirty="0" smtClean="0"/>
              <a:t> Link from Line 10 on 1040 Page 1 (using arrow or F9)            OR</a:t>
            </a:r>
          </a:p>
          <a:p>
            <a:pPr marL="273050" lvl="1">
              <a:buFontTx/>
              <a:buChar char="•"/>
              <a:defRPr/>
            </a:pPr>
            <a:r>
              <a:rPr lang="en-US" dirty="0" smtClean="0"/>
              <a:t> Go directly to State Tax Refund Worksheet clicking on St Tax Refund in Forms Tree</a:t>
            </a:r>
          </a:p>
          <a:p>
            <a:pPr>
              <a:buFontTx/>
              <a:buChar char="•"/>
              <a:defRPr/>
            </a:pPr>
            <a:endParaRPr lang="en-US" dirty="0" smtClean="0"/>
          </a:p>
          <a:p>
            <a:pPr>
              <a:buFontTx/>
              <a:buChar char="•"/>
              <a:defRPr/>
            </a:pPr>
            <a:r>
              <a:rPr lang="en-US" dirty="0" smtClean="0"/>
              <a:t> Enter NJ Income Tax Refund from last year on Line 1</a:t>
            </a:r>
          </a:p>
          <a:p>
            <a:pPr>
              <a:buFontTx/>
              <a:buChar char="•"/>
              <a:defRPr/>
            </a:pPr>
            <a:endParaRPr lang="en-US" dirty="0" smtClean="0"/>
          </a:p>
          <a:p>
            <a:pPr>
              <a:buFontTx/>
              <a:buChar char="•"/>
              <a:defRPr/>
            </a:pPr>
            <a:r>
              <a:rPr lang="en-US" dirty="0" smtClean="0"/>
              <a:t> Enter appropriate data from last year’s tax return on Lines 2, 6, 7, 8, 12.  Applicable lines #s from last year’s 1040 are given so you know where to get data</a:t>
            </a:r>
          </a:p>
          <a:p>
            <a:pPr marL="274320" lvl="1">
              <a:buFontTx/>
              <a:buChar char="•"/>
              <a:defRPr/>
            </a:pPr>
            <a:r>
              <a:rPr lang="en-US" dirty="0" smtClean="0"/>
              <a:t> TW will populate last year’s amounts if carry-forward data is available</a:t>
            </a:r>
          </a:p>
          <a:p>
            <a:pPr marL="274320" lvl="1">
              <a:buFontTx/>
              <a:buChar char="•"/>
              <a:defRPr/>
            </a:pPr>
            <a:r>
              <a:rPr lang="en-US" dirty="0" smtClean="0"/>
              <a:t> There is a link in the left-hand column of the Preparer page on the TaxPrep4Free.org website “Sch A Sales Tax Table” that you can use to calculate the Sch A, Line 5b General Sales Tax if no carry-forward data.  May need to do this because last year’s printed return will not show sales tax amount (Line 5b) if income tax (Line 5a) was claimed</a:t>
            </a:r>
          </a:p>
          <a:p>
            <a:pPr>
              <a:buFontTx/>
              <a:buChar char="•"/>
              <a:defRPr/>
            </a:pPr>
            <a:endParaRPr lang="en-US" dirty="0" smtClean="0"/>
          </a:p>
          <a:p>
            <a:pPr>
              <a:buFontTx/>
              <a:buChar char="•"/>
              <a:defRPr/>
            </a:pPr>
            <a:r>
              <a:rPr lang="en-US" dirty="0" smtClean="0"/>
              <a:t> NJ income tax refund is only taxable to the extent that last year’s NJ income tax deduction exceeded last year’s NJ sales tax deduction.  Otherwise, taxpayer would have taken sales tax deduction</a:t>
            </a:r>
          </a:p>
          <a:p>
            <a:pPr marL="274320" lvl="1">
              <a:buFontTx/>
              <a:buChar char="•"/>
              <a:defRPr/>
            </a:pPr>
            <a:r>
              <a:rPr lang="en-US" dirty="0" smtClean="0"/>
              <a:t> Notice that NJ income tax refund last year was $168 but Net refund on Line 3 is only $110.  That is amount by which Schedule A Line 5a State Income Taxes exceeded Line 5b Sales Tax</a:t>
            </a:r>
          </a:p>
          <a:p>
            <a:pPr marL="274320" lvl="1">
              <a:defRPr/>
            </a:pPr>
            <a:endParaRPr lang="en-US" dirty="0" smtClean="0"/>
          </a:p>
          <a:p>
            <a:pPr>
              <a:buFontTx/>
              <a:buChar char="•"/>
              <a:defRPr/>
            </a:pPr>
            <a:endParaRPr lang="en-US" dirty="0" smtClean="0"/>
          </a:p>
          <a:p>
            <a:pPr>
              <a:defRPr/>
            </a:pPr>
            <a:endParaRPr lang="en-US" dirty="0" smtClean="0"/>
          </a:p>
        </p:txBody>
      </p:sp>
      <p:sp>
        <p:nvSpPr>
          <p:cNvPr id="3164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3D10853F-C6FD-4A45-9B1D-307A9F1B81E4}" type="datetime1">
              <a:rPr lang="en-US" smtClean="0"/>
              <a:pPr>
                <a:defRPr/>
              </a:pPr>
              <a:t>11/05/2015</a:t>
            </a:fld>
            <a:endParaRPr lang="en-US" dirty="0"/>
          </a:p>
        </p:txBody>
      </p:sp>
      <p:sp>
        <p:nvSpPr>
          <p:cNvPr id="3164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A8F365D-9D87-41DE-8660-CD3AFCC33849}" type="slidenum">
              <a:rPr lang="en-US" altLang="en-US">
                <a:latin typeface="Verdana" panose="020B0604030504040204" pitchFamily="34" charset="0"/>
              </a:rPr>
              <a:pPr algn="r" eaLnBrk="1" hangingPunct="1">
                <a:spcBef>
                  <a:spcPct val="0"/>
                </a:spcBef>
              </a:pPr>
              <a:t>8</a:t>
            </a:fld>
            <a:endParaRPr lang="en-US" altLang="en-US">
              <a:latin typeface="Verdana" panose="020B0604030504040204" pitchFamily="34" charset="0"/>
            </a:endParaRPr>
          </a:p>
        </p:txBody>
      </p:sp>
    </p:spTree>
    <p:extLst>
      <p:ext uri="{BB962C8B-B14F-4D97-AF65-F5344CB8AC3E}">
        <p14:creationId xmlns:p14="http://schemas.microsoft.com/office/powerpoint/2010/main" val="3572943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5955" name="Notes Placeholder 2"/>
          <p:cNvSpPr>
            <a:spLocks noGrp="1"/>
          </p:cNvSpPr>
          <p:nvPr>
            <p:ph type="body" idx="1"/>
          </p:nvPr>
        </p:nvSpPr>
        <p:spPr bwMode="auto"/>
        <p:txBody>
          <a:bodyPr/>
          <a:lstStyle/>
          <a:p>
            <a:pPr>
              <a:buFontTx/>
              <a:buChar char="•"/>
              <a:defRPr/>
            </a:pPr>
            <a:r>
              <a:rPr lang="en-US" altLang="en-US" dirty="0" smtClean="0"/>
              <a:t> NJ income tax refund will only be taxable to the extent that last year’s itemized deductions exceeded last year’s standard deduction.  Otherwise, taxpayer would have taken standard deduction</a:t>
            </a:r>
          </a:p>
          <a:p>
            <a:pPr>
              <a:defRPr/>
            </a:pPr>
            <a:endParaRPr lang="en-US" altLang="en-US" dirty="0" smtClean="0"/>
          </a:p>
          <a:p>
            <a:pPr>
              <a:buFontTx/>
              <a:buChar char="•"/>
              <a:defRPr/>
            </a:pPr>
            <a:r>
              <a:rPr lang="en-US" altLang="en-US" dirty="0" smtClean="0"/>
              <a:t> Enter # of extra deductions claimed last year due to Age 65 or blind on Line 8 (if appropriate) – not always in red</a:t>
            </a:r>
          </a:p>
          <a:p>
            <a:pPr>
              <a:buFontTx/>
              <a:buChar char="•"/>
              <a:defRPr/>
            </a:pPr>
            <a:endParaRPr lang="en-US" altLang="en-US" dirty="0" smtClean="0"/>
          </a:p>
          <a:p>
            <a:pPr>
              <a:buFontTx/>
              <a:buChar char="•"/>
              <a:defRPr/>
            </a:pPr>
            <a:r>
              <a:rPr lang="en-US" altLang="en-US" dirty="0" smtClean="0"/>
              <a:t> Enter taxable income from last year on Line 12</a:t>
            </a:r>
          </a:p>
          <a:p>
            <a:pPr marL="274320" lvl="1">
              <a:buFontTx/>
              <a:buChar char="•"/>
              <a:defRPr/>
            </a:pPr>
            <a:r>
              <a:rPr lang="en-US" b="1" dirty="0" smtClean="0">
                <a:solidFill>
                  <a:srgbClr val="FF0000"/>
                </a:solidFill>
              </a:rPr>
              <a:t> Last year taxable income is AGI (Line 38) minus deductions (line 40) + Exemptions (Line 41).  Could be a negative #.  Do not just use Taxable Income from Line 43 </a:t>
            </a:r>
          </a:p>
          <a:p>
            <a:pPr>
              <a:buFontTx/>
              <a:buNone/>
              <a:defRPr/>
            </a:pPr>
            <a:endParaRPr lang="en-US" altLang="en-US" dirty="0" smtClean="0"/>
          </a:p>
          <a:p>
            <a:pPr>
              <a:buFontTx/>
              <a:buChar char="•"/>
              <a:defRPr/>
            </a:pPr>
            <a:r>
              <a:rPr lang="en-US" altLang="en-US" dirty="0" smtClean="0"/>
              <a:t> TW will calculate the taxable amount of the NJ income tax refund on Line 14</a:t>
            </a:r>
          </a:p>
          <a:p>
            <a:pPr marL="273050" lvl="1">
              <a:buFontTx/>
              <a:buChar char="•"/>
              <a:defRPr/>
            </a:pPr>
            <a:r>
              <a:rPr lang="en-US" altLang="en-US" dirty="0" smtClean="0"/>
              <a:t> Notice that only $100 of the refund is taxable.  That is the amount by which last year’s Itemized Deductions on Line 6 ($13,500) exceeded last year’s Standard Deduction on Line 9 ($13,400)</a:t>
            </a:r>
          </a:p>
        </p:txBody>
      </p:sp>
      <p:sp>
        <p:nvSpPr>
          <p:cNvPr id="31846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38CF83FA-0BF3-498A-B66C-3418CB88334C}" type="datetime1">
              <a:rPr lang="en-US" smtClean="0"/>
              <a:pPr>
                <a:defRPr/>
              </a:pPr>
              <a:t>11/05/2015</a:t>
            </a:fld>
            <a:endParaRPr lang="en-US" dirty="0"/>
          </a:p>
        </p:txBody>
      </p:sp>
      <p:sp>
        <p:nvSpPr>
          <p:cNvPr id="31847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C7EDA89-2226-4F1C-84D9-F2DA276BFD91}" type="slidenum">
              <a:rPr lang="en-US" altLang="en-US">
                <a:latin typeface="Verdana" panose="020B0604030504040204" pitchFamily="34" charset="0"/>
              </a:rPr>
              <a:pPr algn="r" eaLnBrk="1" hangingPunct="1">
                <a:spcBef>
                  <a:spcPct val="0"/>
                </a:spcBef>
              </a:pPr>
              <a:t>9</a:t>
            </a:fld>
            <a:endParaRPr lang="en-US" altLang="en-US">
              <a:latin typeface="Verdana" panose="020B0604030504040204" pitchFamily="34" charset="0"/>
            </a:endParaRPr>
          </a:p>
        </p:txBody>
      </p:sp>
    </p:spTree>
    <p:extLst>
      <p:ext uri="{BB962C8B-B14F-4D97-AF65-F5344CB8AC3E}">
        <p14:creationId xmlns:p14="http://schemas.microsoft.com/office/powerpoint/2010/main" val="2169021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smtClean="0"/>
              <a:t>Click to edit Master title style</a:t>
            </a:r>
            <a:endParaRPr lang="en-US"/>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smtClean="0"/>
              <a:t>2014-09-17</a:t>
            </a:r>
            <a:endParaRPr lang="en-US"/>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57034987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9126982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20685668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224118090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7923181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91477953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18080750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77046205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916924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smtClean="0"/>
              <a:t>2014-09-17</a:t>
            </a:r>
            <a:endParaRPr lang="en-US"/>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ctrTitle"/>
          </p:nvPr>
        </p:nvSpPr>
        <p:spPr/>
        <p:txBody>
          <a:bodyPr/>
          <a:lstStyle/>
          <a:p>
            <a:r>
              <a:rPr lang="en-US" altLang="en-US" smtClean="0"/>
              <a:t>State Income Tax Refund</a:t>
            </a:r>
            <a:br>
              <a:rPr lang="en-US" altLang="en-US" smtClean="0"/>
            </a:br>
            <a:r>
              <a:rPr lang="en-US" altLang="en-US" smtClean="0"/>
              <a:t>&amp; Alimony</a:t>
            </a:r>
          </a:p>
        </p:txBody>
      </p:sp>
      <p:sp>
        <p:nvSpPr>
          <p:cNvPr id="301059" name="Rectangle 3"/>
          <p:cNvSpPr>
            <a:spLocks noGrp="1" noChangeArrowheads="1"/>
          </p:cNvSpPr>
          <p:nvPr>
            <p:ph type="subTitle" idx="1"/>
          </p:nvPr>
        </p:nvSpPr>
        <p:spPr/>
        <p:txBody>
          <a:bodyPr/>
          <a:lstStyle/>
          <a:p>
            <a:pPr>
              <a:lnSpc>
                <a:spcPct val="80000"/>
              </a:lnSpc>
            </a:pPr>
            <a:r>
              <a:rPr lang="en-US" altLang="en-US" dirty="0" smtClean="0"/>
              <a:t>Pub 17, Chapters 12 &amp; 18</a:t>
            </a:r>
          </a:p>
          <a:p>
            <a:pPr>
              <a:lnSpc>
                <a:spcPct val="80000"/>
              </a:lnSpc>
            </a:pPr>
            <a:r>
              <a:rPr lang="en-US" altLang="en-US" smtClean="0"/>
              <a:t>(Federal 1040-Lines </a:t>
            </a:r>
            <a:r>
              <a:rPr lang="en-US" altLang="en-US" dirty="0" smtClean="0"/>
              <a:t>10 &amp; 11)</a:t>
            </a:r>
          </a:p>
          <a:p>
            <a:pPr>
              <a:lnSpc>
                <a:spcPct val="80000"/>
              </a:lnSpc>
            </a:pPr>
            <a:r>
              <a:rPr lang="en-US" altLang="en-US" dirty="0" smtClean="0"/>
              <a:t>(NJ 1040-Line 24)</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381978379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609601" y="1600200"/>
            <a:ext cx="7924800" cy="4191000"/>
          </a:xfrm>
          <a:prstGeom prst="rect">
            <a:avLst/>
          </a:prstGeom>
          <a:noFill/>
          <a:ln w="9525">
            <a:noFill/>
            <a:miter lim="800000"/>
            <a:headEnd/>
            <a:tailEnd/>
          </a:ln>
        </p:spPr>
      </p:pic>
      <p:sp>
        <p:nvSpPr>
          <p:cNvPr id="319491" name="Title 1"/>
          <p:cNvSpPr>
            <a:spLocks noGrp="1"/>
          </p:cNvSpPr>
          <p:nvPr>
            <p:ph type="title"/>
          </p:nvPr>
        </p:nvSpPr>
        <p:spPr>
          <a:xfrm>
            <a:off x="609600" y="304800"/>
            <a:ext cx="8077200" cy="1143000"/>
          </a:xfrm>
        </p:spPr>
        <p:txBody>
          <a:bodyPr/>
          <a:lstStyle/>
          <a:p>
            <a:r>
              <a:rPr lang="en-US" altLang="en-US" sz="3600" smtClean="0"/>
              <a:t>TW 1040 Line 10 – State Tax Refund</a:t>
            </a:r>
            <a:endParaRPr lang="en-US" altLang="en-US" sz="2800" smtClean="0"/>
          </a:p>
        </p:txBody>
      </p:sp>
      <p:sp>
        <p:nvSpPr>
          <p:cNvPr id="15" name="Oval 4"/>
          <p:cNvSpPr>
            <a:spLocks noChangeArrowheads="1"/>
          </p:cNvSpPr>
          <p:nvPr/>
        </p:nvSpPr>
        <p:spPr bwMode="auto">
          <a:xfrm>
            <a:off x="7924800" y="3733800"/>
            <a:ext cx="6858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TextBox 19"/>
          <p:cNvSpPr txBox="1"/>
          <p:nvPr/>
        </p:nvSpPr>
        <p:spPr>
          <a:xfrm>
            <a:off x="3200400" y="3810000"/>
            <a:ext cx="2895600" cy="646113"/>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TW transfers from State</a:t>
            </a:r>
          </a:p>
          <a:p>
            <a:pPr eaLnBrk="1" hangingPunct="1">
              <a:defRPr/>
            </a:pPr>
            <a:r>
              <a:rPr lang="en-US" b="1" dirty="0">
                <a:latin typeface="Arial" charset="0"/>
                <a:cs typeface="Arial" charset="0"/>
              </a:rPr>
              <a:t>Tax Refund Worksheet</a:t>
            </a:r>
          </a:p>
        </p:txBody>
      </p:sp>
      <p:sp>
        <p:nvSpPr>
          <p:cNvPr id="25" name="Line 4"/>
          <p:cNvSpPr>
            <a:spLocks noChangeShapeType="1"/>
          </p:cNvSpPr>
          <p:nvPr/>
        </p:nvSpPr>
        <p:spPr bwMode="auto">
          <a:xfrm flipV="1">
            <a:off x="6096000" y="4038600"/>
            <a:ext cx="1828800" cy="1524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1" name="Picture 10"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spTree>
    <p:extLst>
      <p:ext uri="{BB962C8B-B14F-4D97-AF65-F5344CB8AC3E}">
        <p14:creationId xmlns:p14="http://schemas.microsoft.com/office/powerpoint/2010/main" val="208276071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685800" y="277813"/>
            <a:ext cx="8001000" cy="1143000"/>
          </a:xfrm>
        </p:spPr>
        <p:txBody>
          <a:bodyPr>
            <a:normAutofit fontScale="90000"/>
          </a:bodyPr>
          <a:lstStyle/>
          <a:p>
            <a:r>
              <a:rPr lang="en-US" altLang="en-US" smtClean="0"/>
              <a:t>State Income Tax Refund Worksheet – TW Tips</a:t>
            </a:r>
          </a:p>
        </p:txBody>
      </p:sp>
      <p:sp>
        <p:nvSpPr>
          <p:cNvPr id="120836" name="Rectangle 3"/>
          <p:cNvSpPr>
            <a:spLocks noGrp="1" noChangeArrowheads="1"/>
          </p:cNvSpPr>
          <p:nvPr>
            <p:ph idx="1"/>
          </p:nvPr>
        </p:nvSpPr>
        <p:spPr>
          <a:xfrm>
            <a:off x="609600" y="1524000"/>
            <a:ext cx="8001000" cy="5105400"/>
          </a:xfrm>
        </p:spPr>
        <p:txBody>
          <a:bodyPr>
            <a:normAutofit lnSpcReduction="10000"/>
          </a:bodyPr>
          <a:lstStyle/>
          <a:p>
            <a:pPr>
              <a:buFont typeface="Arial" pitchFamily="34" charset="0"/>
              <a:buChar char="•"/>
              <a:defRPr/>
            </a:pPr>
            <a:r>
              <a:rPr lang="en-US" sz="2800" dirty="0" smtClean="0"/>
              <a:t>Enter amount of last year’s state income tax refund on Line 1 of State Tax Refund Worksheet</a:t>
            </a:r>
            <a:endParaRPr lang="en-US" sz="2800" dirty="0"/>
          </a:p>
          <a:p>
            <a:pPr>
              <a:buFont typeface="Arial" pitchFamily="34" charset="0"/>
              <a:buChar char="•"/>
              <a:defRPr/>
            </a:pPr>
            <a:r>
              <a:rPr lang="en-US" sz="2800" b="1" u="sng" dirty="0" smtClean="0"/>
              <a:t>Enter </a:t>
            </a:r>
            <a:r>
              <a:rPr lang="en-US" sz="2800" b="1" u="sng" dirty="0"/>
              <a:t>appropriate data from </a:t>
            </a:r>
            <a:r>
              <a:rPr lang="en-US" sz="2800" b="1" u="sng" dirty="0" smtClean="0"/>
              <a:t>last year’s </a:t>
            </a:r>
            <a:r>
              <a:rPr lang="en-US" sz="2800" b="1" u="sng" dirty="0"/>
              <a:t>tax return </a:t>
            </a:r>
            <a:endParaRPr lang="en-US" sz="2800" b="1" u="sng" dirty="0" smtClean="0"/>
          </a:p>
          <a:p>
            <a:pPr lvl="1">
              <a:buFont typeface="Arial" pitchFamily="34" charset="0"/>
              <a:buChar char="•"/>
              <a:defRPr/>
            </a:pPr>
            <a:r>
              <a:rPr lang="en-US" sz="2600" dirty="0" smtClean="0"/>
              <a:t>Enter data on Lines </a:t>
            </a:r>
            <a:r>
              <a:rPr lang="en-US" sz="2600" dirty="0"/>
              <a:t>2, 6, 7 (underlined in red).  </a:t>
            </a:r>
            <a:endParaRPr lang="en-US" sz="2600" dirty="0" smtClean="0"/>
          </a:p>
          <a:p>
            <a:pPr lvl="1">
              <a:buFont typeface="Arial" pitchFamily="34" charset="0"/>
              <a:buChar char="•"/>
              <a:defRPr/>
            </a:pPr>
            <a:r>
              <a:rPr lang="en-US" sz="2600" dirty="0" smtClean="0"/>
              <a:t>Enter </a:t>
            </a:r>
            <a:r>
              <a:rPr lang="en-US" sz="2600" dirty="0"/>
              <a:t># of extra deductions claimed </a:t>
            </a:r>
            <a:r>
              <a:rPr lang="en-US" sz="2600" dirty="0" smtClean="0"/>
              <a:t>last year </a:t>
            </a:r>
            <a:r>
              <a:rPr lang="en-US" sz="2600" dirty="0"/>
              <a:t>due to Age 65 or </a:t>
            </a:r>
            <a:r>
              <a:rPr lang="en-US" sz="2600" dirty="0" smtClean="0"/>
              <a:t>Blind </a:t>
            </a:r>
            <a:r>
              <a:rPr lang="en-US" sz="2600" dirty="0"/>
              <a:t>on Line 8 (if </a:t>
            </a:r>
            <a:r>
              <a:rPr lang="en-US" sz="2600" dirty="0" smtClean="0"/>
              <a:t>appropriate)</a:t>
            </a:r>
          </a:p>
          <a:p>
            <a:pPr lvl="1">
              <a:buFont typeface="Arial" pitchFamily="34" charset="0"/>
              <a:buChar char="•"/>
              <a:defRPr/>
            </a:pPr>
            <a:r>
              <a:rPr lang="en-US" sz="2600" dirty="0" smtClean="0"/>
              <a:t>Enter </a:t>
            </a:r>
            <a:r>
              <a:rPr lang="en-US" sz="2600" dirty="0"/>
              <a:t>taxable income from </a:t>
            </a:r>
            <a:r>
              <a:rPr lang="en-US" sz="2600" dirty="0" smtClean="0"/>
              <a:t>last year on </a:t>
            </a:r>
            <a:r>
              <a:rPr lang="en-US" sz="2600" dirty="0"/>
              <a:t>Line </a:t>
            </a:r>
            <a:r>
              <a:rPr lang="en-US" sz="2600" dirty="0" smtClean="0"/>
              <a:t>12</a:t>
            </a:r>
            <a:r>
              <a:rPr lang="en-US" sz="2600" dirty="0" smtClean="0">
                <a:solidFill>
                  <a:srgbClr val="FF0000"/>
                </a:solidFill>
              </a:rPr>
              <a:t>*</a:t>
            </a:r>
            <a:endParaRPr lang="en-US" sz="2600" dirty="0"/>
          </a:p>
          <a:p>
            <a:pPr>
              <a:buFont typeface="Arial" pitchFamily="34" charset="0"/>
              <a:buChar char="•"/>
              <a:defRPr/>
            </a:pPr>
            <a:r>
              <a:rPr lang="en-US" sz="2800" dirty="0" smtClean="0"/>
              <a:t>TW </a:t>
            </a:r>
            <a:r>
              <a:rPr lang="en-US" sz="2800" dirty="0"/>
              <a:t>will calculate the taxable amount of the refund on Line </a:t>
            </a:r>
            <a:r>
              <a:rPr lang="en-US" sz="2800" dirty="0" smtClean="0"/>
              <a:t>14 </a:t>
            </a:r>
            <a:r>
              <a:rPr lang="en-US" sz="2800" dirty="0"/>
              <a:t>&amp; </a:t>
            </a:r>
            <a:r>
              <a:rPr lang="en-US" sz="2800" dirty="0" smtClean="0"/>
              <a:t>transfer </a:t>
            </a:r>
            <a:r>
              <a:rPr lang="en-US" sz="2800" dirty="0"/>
              <a:t>that amount to </a:t>
            </a:r>
            <a:r>
              <a:rPr lang="en-US" sz="2800" dirty="0" smtClean="0"/>
              <a:t>1040 Line 10</a:t>
            </a:r>
            <a:endParaRPr lang="en-US" sz="2800" dirty="0"/>
          </a:p>
          <a:p>
            <a:pPr marL="0" indent="0">
              <a:buFont typeface="Wingdings" panose="05000000000000000000" pitchFamily="2" charset="2"/>
              <a:buNone/>
              <a:defRPr/>
            </a:pPr>
            <a:r>
              <a:rPr lang="en-US" sz="2200" b="1" dirty="0" smtClean="0">
                <a:solidFill>
                  <a:srgbClr val="FF0000"/>
                </a:solidFill>
              </a:rPr>
              <a:t>* Last year’s taxable income is AGI (Line 38) minus Deductions (Line 40) + Exemptions (Line 41).  Could be a negative #.  Do not just use Taxable Income from Line 43 </a:t>
            </a:r>
            <a:endParaRPr lang="en-US" sz="2200" b="1" dirty="0">
              <a:solidFill>
                <a:srgbClr val="FF0000"/>
              </a:solidFill>
            </a:endParaRPr>
          </a:p>
        </p:txBody>
      </p:sp>
      <p:pic>
        <p:nvPicPr>
          <p:cNvPr id="7" name="Picture 6"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spTree>
    <p:extLst>
      <p:ext uri="{BB962C8B-B14F-4D97-AF65-F5344CB8AC3E}">
        <p14:creationId xmlns:p14="http://schemas.microsoft.com/office/powerpoint/2010/main" val="231550188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Alimony</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Payment to or for a spouse or former spouse under a divorce or separation agreement</a:t>
            </a:r>
          </a:p>
          <a:p>
            <a:r>
              <a:rPr lang="en-US" dirty="0" smtClean="0"/>
              <a:t>Deductible by the payer</a:t>
            </a:r>
          </a:p>
          <a:p>
            <a:r>
              <a:rPr lang="en-US" dirty="0" smtClean="0"/>
              <a:t>Income for the receiver</a:t>
            </a:r>
          </a:p>
          <a:p>
            <a:r>
              <a:rPr lang="en-US" dirty="0" smtClean="0"/>
              <a:t>The amount is as specified in the agreement – any other voluntary amounts are not income or deductible</a:t>
            </a:r>
          </a:p>
          <a:p>
            <a:r>
              <a:rPr lang="en-US" dirty="0" smtClean="0"/>
              <a:t>Child support is </a:t>
            </a:r>
            <a:r>
              <a:rPr lang="en-US" u="sng" dirty="0" smtClean="0"/>
              <a:t>not </a:t>
            </a:r>
            <a:r>
              <a:rPr lang="en-US" dirty="0" smtClean="0"/>
              <a:t>alimony </a:t>
            </a:r>
          </a:p>
          <a:p>
            <a:r>
              <a:rPr lang="en-US" dirty="0" smtClean="0"/>
              <a:t>See Pub 4012 Tab E for alimony requirements</a:t>
            </a:r>
          </a:p>
          <a:p>
            <a:r>
              <a:rPr lang="en-US" dirty="0" smtClean="0"/>
              <a:t>In TaxWise, alimony is entered directly on 1040 Line 11.  It flows through to NJ 1040 Line 24 </a:t>
            </a:r>
            <a:endParaRPr lang="en-US"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sp>
        <p:nvSpPr>
          <p:cNvPr id="3" name="Footer Placeholder 2"/>
          <p:cNvSpPr>
            <a:spLocks noGrp="1"/>
          </p:cNvSpPr>
          <p:nvPr>
            <p:ph type="ftr" sz="quarter" idx="3"/>
          </p:nvPr>
        </p:nvSpPr>
        <p:spPr/>
        <p:txBody>
          <a:bodyPr/>
          <a:lstStyle/>
          <a:p>
            <a:r>
              <a:rPr lang="en-US" smtClean="0"/>
              <a:t>NJ TAX TY2014 v1</a:t>
            </a:r>
            <a:endParaRPr lang="en-US" dirty="0"/>
          </a:p>
        </p:txBody>
      </p:sp>
      <p:pic>
        <p:nvPicPr>
          <p:cNvPr id="8" name="Picture 7"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7" name="TextBox 6" descr="NJ Pub Ref" title="NJ Pub Ref"/>
          <p:cNvSpPr txBox="1"/>
          <p:nvPr/>
        </p:nvSpPr>
        <p:spPr>
          <a:xfrm>
            <a:off x="7072066" y="58579"/>
            <a:ext cx="1697068" cy="246221"/>
          </a:xfrm>
          <a:prstGeom prst="rect">
            <a:avLst/>
          </a:prstGeom>
          <a:noFill/>
        </p:spPr>
        <p:txBody>
          <a:bodyPr wrap="none" tIns="0" bIns="0" rtlCol="0">
            <a:spAutoFit/>
          </a:bodyPr>
          <a:lstStyle/>
          <a:p>
            <a:pPr algn="r"/>
            <a:r>
              <a:rPr lang="en-US" sz="1600" dirty="0" smtClean="0"/>
              <a:t>Pub 4012 Tab E</a:t>
            </a:r>
            <a:endParaRPr lang="en-US" sz="1600" dirty="0"/>
          </a:p>
        </p:txBody>
      </p:sp>
    </p:spTree>
    <p:extLst>
      <p:ext uri="{BB962C8B-B14F-4D97-AF65-F5344CB8AC3E}">
        <p14:creationId xmlns:p14="http://schemas.microsoft.com/office/powerpoint/2010/main" val="407031680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609599" y="1600200"/>
            <a:ext cx="7924801" cy="3886200"/>
          </a:xfrm>
          <a:prstGeom prst="rect">
            <a:avLst/>
          </a:prstGeom>
          <a:noFill/>
          <a:ln w="9525">
            <a:noFill/>
            <a:miter lim="800000"/>
            <a:headEnd/>
            <a:tailEnd/>
          </a:ln>
        </p:spPr>
      </p:pic>
      <p:sp>
        <p:nvSpPr>
          <p:cNvPr id="323587" name="Rectangle 2"/>
          <p:cNvSpPr>
            <a:spLocks noGrp="1" noChangeArrowheads="1"/>
          </p:cNvSpPr>
          <p:nvPr>
            <p:ph type="title"/>
          </p:nvPr>
        </p:nvSpPr>
        <p:spPr/>
        <p:txBody>
          <a:bodyPr>
            <a:normAutofit fontScale="90000"/>
          </a:bodyPr>
          <a:lstStyle/>
          <a:p>
            <a:r>
              <a:rPr lang="en-US" altLang="en-US" smtClean="0"/>
              <a:t>TW 1040 Line 11 - Alimony Received</a:t>
            </a:r>
            <a:endParaRPr lang="en-US" altLang="en-US" sz="2400" dirty="0" smtClean="0"/>
          </a:p>
        </p:txBody>
      </p:sp>
      <p:sp>
        <p:nvSpPr>
          <p:cNvPr id="323589" name="Rectangle 3"/>
          <p:cNvSpPr>
            <a:spLocks noGrp="1" noChangeArrowheads="1"/>
          </p:cNvSpPr>
          <p:nvPr>
            <p:ph idx="1"/>
          </p:nvPr>
        </p:nvSpPr>
        <p:spPr>
          <a:xfrm>
            <a:off x="2743200" y="3810000"/>
            <a:ext cx="3886200" cy="533400"/>
          </a:xfrm>
          <a:solidFill>
            <a:schemeClr val="accent1"/>
          </a:solidFill>
          <a:ln>
            <a:solidFill>
              <a:schemeClr val="tx1"/>
            </a:solidFill>
            <a:miter lim="800000"/>
            <a:headEnd/>
            <a:tailEnd/>
          </a:ln>
        </p:spPr>
        <p:txBody>
          <a:bodyPr/>
          <a:lstStyle/>
          <a:p>
            <a:pPr marL="0" indent="0">
              <a:buFont typeface="Wingdings" panose="05000000000000000000" pitchFamily="2" charset="2"/>
              <a:buNone/>
            </a:pPr>
            <a:r>
              <a:rPr lang="en-US" altLang="en-US" sz="2400" b="1" dirty="0" smtClean="0"/>
              <a:t>Alimony Received Is Taxable</a:t>
            </a:r>
          </a:p>
        </p:txBody>
      </p:sp>
      <p:sp>
        <p:nvSpPr>
          <p:cNvPr id="156678" name="Line 4"/>
          <p:cNvSpPr>
            <a:spLocks noChangeShapeType="1"/>
          </p:cNvSpPr>
          <p:nvPr/>
        </p:nvSpPr>
        <p:spPr bwMode="auto">
          <a:xfrm flipV="1">
            <a:off x="6629400" y="4114800"/>
            <a:ext cx="1295400"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3592" name="Oval 5"/>
          <p:cNvSpPr>
            <a:spLocks noChangeArrowheads="1"/>
          </p:cNvSpPr>
          <p:nvPr/>
        </p:nvSpPr>
        <p:spPr bwMode="auto">
          <a:xfrm>
            <a:off x="7924800" y="3962400"/>
            <a:ext cx="7620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9" name="Picture 8"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12" name="TextBox 11" descr="NJ Pub Ref" title="NJ Pub Ref"/>
          <p:cNvSpPr txBox="1"/>
          <p:nvPr/>
        </p:nvSpPr>
        <p:spPr>
          <a:xfrm>
            <a:off x="7129774" y="58579"/>
            <a:ext cx="1639359" cy="246221"/>
          </a:xfrm>
          <a:prstGeom prst="rect">
            <a:avLst/>
          </a:prstGeom>
          <a:noFill/>
        </p:spPr>
        <p:txBody>
          <a:bodyPr wrap="none" tIns="0" bIns="0" rtlCol="0">
            <a:spAutoFit/>
          </a:bodyPr>
          <a:lstStyle/>
          <a:p>
            <a:pPr algn="r"/>
            <a:r>
              <a:rPr lang="en-US" sz="1600" dirty="0" smtClean="0"/>
              <a:t>Pub 4012 Tab E</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a:p>
        </p:txBody>
      </p:sp>
    </p:spTree>
    <p:extLst>
      <p:ext uri="{BB962C8B-B14F-4D97-AF65-F5344CB8AC3E}">
        <p14:creationId xmlns:p14="http://schemas.microsoft.com/office/powerpoint/2010/main" val="418793484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itle 1"/>
          <p:cNvSpPr>
            <a:spLocks noGrp="1"/>
          </p:cNvSpPr>
          <p:nvPr>
            <p:ph type="title"/>
          </p:nvPr>
        </p:nvSpPr>
        <p:spPr/>
        <p:txBody>
          <a:bodyPr/>
          <a:lstStyle/>
          <a:p>
            <a:r>
              <a:rPr lang="en-US" altLang="en-US" smtClean="0"/>
              <a:t>Recoveries</a:t>
            </a:r>
          </a:p>
        </p:txBody>
      </p:sp>
      <p:sp>
        <p:nvSpPr>
          <p:cNvPr id="303107" name="Content Placeholder 2"/>
          <p:cNvSpPr>
            <a:spLocks noGrp="1"/>
          </p:cNvSpPr>
          <p:nvPr>
            <p:ph idx="1"/>
          </p:nvPr>
        </p:nvSpPr>
        <p:spPr>
          <a:xfrm>
            <a:off x="609600" y="1524000"/>
            <a:ext cx="8077200" cy="4800600"/>
          </a:xfrm>
        </p:spPr>
        <p:txBody>
          <a:bodyPr/>
          <a:lstStyle/>
          <a:p>
            <a:pPr marL="346075" indent="-346075"/>
            <a:r>
              <a:rPr lang="en-US" altLang="en-US" dirty="0" smtClean="0"/>
              <a:t>Return of an amount you deducted or took a credit for in an earlier year</a:t>
            </a:r>
          </a:p>
          <a:p>
            <a:pPr marL="746125" lvl="1" indent="-346075"/>
            <a:r>
              <a:rPr lang="en-US" altLang="en-US" dirty="0" smtClean="0"/>
              <a:t>Most common recoveries are refunds, reimbursements, and rebates of deductions itemized on Schedule A:</a:t>
            </a:r>
          </a:p>
          <a:p>
            <a:pPr marL="1146175" lvl="2" indent="-346075"/>
            <a:r>
              <a:rPr lang="en-US" altLang="en-US" dirty="0" smtClean="0"/>
              <a:t>State income tax refund</a:t>
            </a:r>
          </a:p>
          <a:p>
            <a:pPr marL="1146175" lvl="2" indent="-346075"/>
            <a:r>
              <a:rPr lang="en-US" altLang="en-US" dirty="0" smtClean="0"/>
              <a:t>Property tax reimbursement (PTR) – covered in later module</a:t>
            </a:r>
          </a:p>
          <a:p>
            <a:pPr marL="1146175" lvl="2" indent="-346075"/>
            <a:r>
              <a:rPr lang="en-US" altLang="en-US" dirty="0" smtClean="0"/>
              <a:t>Homestead Benefit – covered in later module</a:t>
            </a:r>
          </a:p>
          <a:p>
            <a:pPr marL="1146175" lvl="2" indent="-346075"/>
            <a:r>
              <a:rPr lang="en-US" altLang="en-US" dirty="0" smtClean="0"/>
              <a:t>Others – such as medical expense reimbursement</a:t>
            </a:r>
          </a:p>
          <a:p>
            <a:pPr marL="346075" indent="-346075"/>
            <a:endParaRPr lang="en-US" altLang="en-US" dirty="0" smtClean="0"/>
          </a:p>
          <a:p>
            <a:pPr marL="346075" indent="-346075"/>
            <a:endParaRPr lang="en-US" altLang="en-US" dirty="0" smtClean="0"/>
          </a:p>
          <a:p>
            <a:pPr marL="746125" lvl="1" indent="-346075"/>
            <a:endParaRPr lang="en-US" altLang="en-US" dirty="0" smtClean="0"/>
          </a:p>
          <a:p>
            <a:pPr marL="346075" indent="-346075"/>
            <a:endParaRPr lang="en-US" altLang="en-US" dirty="0" smtClean="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28002228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le 1"/>
          <p:cNvSpPr>
            <a:spLocks noGrp="1"/>
          </p:cNvSpPr>
          <p:nvPr>
            <p:ph type="title"/>
          </p:nvPr>
        </p:nvSpPr>
        <p:spPr>
          <a:xfrm>
            <a:off x="685800" y="381000"/>
            <a:ext cx="8077200" cy="1143000"/>
          </a:xfrm>
        </p:spPr>
        <p:txBody>
          <a:bodyPr/>
          <a:lstStyle/>
          <a:p>
            <a:r>
              <a:rPr lang="en-US" altLang="en-US" smtClean="0"/>
              <a:t>Recoveries</a:t>
            </a:r>
            <a:endParaRPr lang="en-US" altLang="en-US" dirty="0" smtClean="0"/>
          </a:p>
        </p:txBody>
      </p:sp>
      <p:sp>
        <p:nvSpPr>
          <p:cNvPr id="305155" name="Content Placeholder 2"/>
          <p:cNvSpPr>
            <a:spLocks noGrp="1"/>
          </p:cNvSpPr>
          <p:nvPr>
            <p:ph idx="1"/>
          </p:nvPr>
        </p:nvSpPr>
        <p:spPr>
          <a:xfrm>
            <a:off x="609600" y="1524000"/>
            <a:ext cx="8077200" cy="4800600"/>
          </a:xfrm>
        </p:spPr>
        <p:txBody>
          <a:bodyPr/>
          <a:lstStyle/>
          <a:p>
            <a:pPr marL="346075" indent="-346075"/>
            <a:r>
              <a:rPr lang="en-US" altLang="en-US" dirty="0" smtClean="0"/>
              <a:t>Tax benefit rule</a:t>
            </a:r>
          </a:p>
          <a:p>
            <a:pPr marL="746125" lvl="1" indent="-346075"/>
            <a:r>
              <a:rPr lang="en-US" altLang="en-US" dirty="0" smtClean="0"/>
              <a:t>Must include a recovery in your income in the year you receive it up to the amount by which the deduction/credit you took for the recovered amount reduced your tax in earlier year</a:t>
            </a:r>
          </a:p>
          <a:p>
            <a:pPr marL="346075" indent="-346075"/>
            <a:r>
              <a:rPr lang="en-US" altLang="en-US" dirty="0" smtClean="0"/>
              <a:t>Use State Tax Refund Worksheet to determine how much of recovery has to be claimed in current year</a:t>
            </a:r>
          </a:p>
          <a:p>
            <a:pPr marL="346075" indent="-346075"/>
            <a:endParaRPr lang="en-US" altLang="en-US" dirty="0" smtClean="0"/>
          </a:p>
          <a:p>
            <a:pPr marL="346075" indent="-346075"/>
            <a:endParaRPr lang="en-US" altLang="en-US" dirty="0" smtClean="0"/>
          </a:p>
          <a:p>
            <a:pPr marL="746125" lvl="1" indent="-346075"/>
            <a:endParaRPr lang="en-US" altLang="en-US" dirty="0" smtClean="0"/>
          </a:p>
          <a:p>
            <a:pPr marL="346075" indent="-346075"/>
            <a:endParaRPr lang="en-US" altLang="en-US" dirty="0" smtClean="0"/>
          </a:p>
        </p:txBody>
      </p:sp>
      <p:sp>
        <p:nvSpPr>
          <p:cNvPr id="5" name="TextBox 4"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84069935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le 1"/>
          <p:cNvSpPr>
            <a:spLocks noGrp="1"/>
          </p:cNvSpPr>
          <p:nvPr>
            <p:ph type="title"/>
          </p:nvPr>
        </p:nvSpPr>
        <p:spPr>
          <a:xfrm>
            <a:off x="685800" y="381000"/>
            <a:ext cx="8077200" cy="1143000"/>
          </a:xfrm>
        </p:spPr>
        <p:txBody>
          <a:bodyPr>
            <a:normAutofit fontScale="90000"/>
          </a:bodyPr>
          <a:lstStyle/>
          <a:p>
            <a:r>
              <a:rPr lang="en-US" altLang="en-US" smtClean="0"/>
              <a:t>NJ Income Tax Refund May Be Taxable</a:t>
            </a:r>
          </a:p>
        </p:txBody>
      </p:sp>
      <p:sp>
        <p:nvSpPr>
          <p:cNvPr id="307203" name="Content Placeholder 2"/>
          <p:cNvSpPr>
            <a:spLocks noGrp="1"/>
          </p:cNvSpPr>
          <p:nvPr>
            <p:ph idx="1"/>
          </p:nvPr>
        </p:nvSpPr>
        <p:spPr>
          <a:xfrm>
            <a:off x="609600" y="1524000"/>
            <a:ext cx="8077200" cy="5334000"/>
          </a:xfrm>
        </p:spPr>
        <p:txBody>
          <a:bodyPr/>
          <a:lstStyle/>
          <a:p>
            <a:pPr marL="346075" indent="-346075"/>
            <a:r>
              <a:rPr lang="en-US" altLang="en-US" sz="3000" dirty="0" smtClean="0"/>
              <a:t>NJ income tax refund received in current year relating to taxes paid in an earlier year</a:t>
            </a:r>
          </a:p>
          <a:p>
            <a:pPr marL="346075" indent="-346075"/>
            <a:r>
              <a:rPr lang="en-US" altLang="en-US" sz="3000" dirty="0" smtClean="0"/>
              <a:t>Can get info on NJ income tax refund from NJ Division of Taxation website Refund Lookup Tool</a:t>
            </a:r>
          </a:p>
          <a:p>
            <a:pPr marL="746125" lvl="1" indent="-346075"/>
            <a:r>
              <a:rPr lang="en-US" altLang="en-US" dirty="0" smtClean="0"/>
              <a:t>Link from TaxPrep4Free.org Preparer page to NJ Form 1099-G Inquiry</a:t>
            </a:r>
          </a:p>
          <a:p>
            <a:pPr marL="746125" lvl="1" indent="-346075"/>
            <a:r>
              <a:rPr lang="en-US" altLang="en-US" dirty="0" smtClean="0"/>
              <a:t>Need SS #, Date of Birth, Name, &amp; Zip Code</a:t>
            </a:r>
          </a:p>
          <a:p>
            <a:pPr marL="346075" indent="-346075"/>
            <a:r>
              <a:rPr lang="en-US" altLang="en-US" sz="3000" dirty="0" smtClean="0"/>
              <a:t>Amount from previous year tax return must be verified since amount could have changed (error found, return amended, etc.) </a:t>
            </a:r>
          </a:p>
          <a:p>
            <a:pPr marL="346075" indent="-346075"/>
            <a:endParaRPr lang="en-US" altLang="en-US" dirty="0" smtClean="0"/>
          </a:p>
          <a:p>
            <a:pPr marL="746125" lvl="1" indent="-346075"/>
            <a:endParaRPr lang="en-US" altLang="en-US" dirty="0" smtClean="0"/>
          </a:p>
          <a:p>
            <a:pPr marL="346075" indent="-346075"/>
            <a:endParaRPr lang="en-US" altLang="en-US" dirty="0" smtClean="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18150168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itle 1"/>
          <p:cNvSpPr>
            <a:spLocks noGrp="1"/>
          </p:cNvSpPr>
          <p:nvPr>
            <p:ph type="title"/>
          </p:nvPr>
        </p:nvSpPr>
        <p:spPr/>
        <p:txBody>
          <a:bodyPr>
            <a:normAutofit fontScale="90000"/>
          </a:bodyPr>
          <a:lstStyle/>
          <a:p>
            <a:r>
              <a:rPr lang="en-US" altLang="en-US" smtClean="0"/>
              <a:t>NJ Income Tax Refund May Be Taxable</a:t>
            </a:r>
            <a:endParaRPr lang="en-US" altLang="en-US" dirty="0" smtClean="0"/>
          </a:p>
        </p:txBody>
      </p:sp>
      <p:sp>
        <p:nvSpPr>
          <p:cNvPr id="155651" name="Content Placeholder 2"/>
          <p:cNvSpPr>
            <a:spLocks noGrp="1"/>
          </p:cNvSpPr>
          <p:nvPr>
            <p:ph idx="1"/>
          </p:nvPr>
        </p:nvSpPr>
        <p:spPr>
          <a:xfrm>
            <a:off x="609600" y="1524000"/>
            <a:ext cx="8229600" cy="4876800"/>
          </a:xfrm>
        </p:spPr>
        <p:txBody>
          <a:bodyPr/>
          <a:lstStyle/>
          <a:p>
            <a:pPr marL="347472" indent="-347472">
              <a:buClr>
                <a:schemeClr val="tx1"/>
              </a:buClr>
              <a:buFont typeface="Wingdings" panose="05000000000000000000" pitchFamily="2" charset="2"/>
              <a:buChar char="§"/>
              <a:defRPr/>
            </a:pPr>
            <a:r>
              <a:rPr lang="en-US" sz="3000" dirty="0" smtClean="0"/>
              <a:t>Determine if there was a tax benefit in earlier year from NJ income tax paid</a:t>
            </a:r>
          </a:p>
          <a:p>
            <a:pPr marL="347472" indent="-347472">
              <a:buClr>
                <a:schemeClr val="tx1"/>
              </a:buClr>
              <a:buFont typeface="Wingdings" panose="05000000000000000000" pitchFamily="2" charset="2"/>
              <a:buChar char="§"/>
              <a:defRPr/>
            </a:pPr>
            <a:r>
              <a:rPr lang="en-US" sz="3000" u="sng" dirty="0" smtClean="0"/>
              <a:t>No</a:t>
            </a:r>
            <a:r>
              <a:rPr lang="en-US" sz="3000" dirty="0" smtClean="0"/>
              <a:t> tax benefit in earlier year if:</a:t>
            </a:r>
            <a:endParaRPr lang="en-US" sz="3000" dirty="0"/>
          </a:p>
          <a:p>
            <a:pPr marL="740664" lvl="1" indent="-283464">
              <a:defRPr/>
            </a:pPr>
            <a:r>
              <a:rPr lang="en-US" sz="2600" dirty="0"/>
              <a:t>Taxpayer did </a:t>
            </a:r>
            <a:r>
              <a:rPr lang="en-US" sz="2600" u="sng" dirty="0"/>
              <a:t>not</a:t>
            </a:r>
            <a:r>
              <a:rPr lang="en-US" sz="2600" dirty="0"/>
              <a:t> itemize (used Standard Deduction)  </a:t>
            </a:r>
            <a:r>
              <a:rPr lang="en-US" sz="2600" dirty="0" smtClean="0"/>
              <a:t>   </a:t>
            </a:r>
            <a:r>
              <a:rPr lang="en-US" sz="2600" b="1" dirty="0" smtClean="0"/>
              <a:t>OR</a:t>
            </a:r>
            <a:endParaRPr lang="en-US" sz="2600" b="1" dirty="0"/>
          </a:p>
          <a:p>
            <a:pPr marL="740664" lvl="1" indent="-283464">
              <a:defRPr/>
            </a:pPr>
            <a:r>
              <a:rPr lang="en-US" sz="2600" dirty="0" smtClean="0"/>
              <a:t>Elected </a:t>
            </a:r>
            <a:r>
              <a:rPr lang="en-US" sz="2600" dirty="0"/>
              <a:t>to deduct State &amp; Local sales tax (Sch A Line 5b) instead of State &amp; Local Income tax (Line 5a</a:t>
            </a:r>
            <a:r>
              <a:rPr lang="en-US" sz="2600" dirty="0" smtClean="0"/>
              <a:t>)</a:t>
            </a:r>
          </a:p>
          <a:p>
            <a:pPr marL="340614" indent="-283464">
              <a:defRPr/>
            </a:pPr>
            <a:r>
              <a:rPr lang="en-US" dirty="0" smtClean="0"/>
              <a:t> </a:t>
            </a:r>
            <a:r>
              <a:rPr lang="en-US" sz="3000" dirty="0" smtClean="0"/>
              <a:t>If </a:t>
            </a:r>
            <a:r>
              <a:rPr lang="en-US" sz="3000" u="sng" dirty="0" smtClean="0"/>
              <a:t>no</a:t>
            </a:r>
            <a:r>
              <a:rPr lang="en-US" sz="3000" dirty="0" smtClean="0"/>
              <a:t> tax benefit in earlier year, don’t declare refund in current year</a:t>
            </a:r>
            <a:endParaRPr lang="en-US" sz="3000" dirty="0"/>
          </a:p>
          <a:p>
            <a:pPr marL="740664" lvl="1" indent="-283464">
              <a:defRPr/>
            </a:pPr>
            <a:r>
              <a:rPr lang="en-US" sz="2600" dirty="0"/>
              <a:t>Check NO in box above 1040 Line 10 </a:t>
            </a:r>
            <a:endParaRPr lang="en-US" sz="2600" dirty="0" smtClean="0"/>
          </a:p>
          <a:p>
            <a:pPr marL="514350" indent="-514350">
              <a:buClr>
                <a:schemeClr val="tx1"/>
              </a:buClr>
              <a:buFont typeface="Wingdings" panose="05000000000000000000" pitchFamily="2" charset="2"/>
              <a:buNone/>
              <a:defRPr/>
            </a:pPr>
            <a:endParaRPr lang="en-US" sz="2200" dirty="0" smtClean="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305109489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normAutofit fontScale="90000"/>
          </a:bodyPr>
          <a:lstStyle/>
          <a:p>
            <a:r>
              <a:rPr lang="en-US" altLang="en-US" smtClean="0"/>
              <a:t>NJ Income Tax Refund May Be Taxable</a:t>
            </a:r>
            <a:endParaRPr lang="en-US" altLang="en-US" dirty="0" smtClean="0"/>
          </a:p>
        </p:txBody>
      </p:sp>
      <p:sp>
        <p:nvSpPr>
          <p:cNvPr id="151555" name="Rectangle 3"/>
          <p:cNvSpPr>
            <a:spLocks noGrp="1" noChangeArrowheads="1"/>
          </p:cNvSpPr>
          <p:nvPr>
            <p:ph idx="1"/>
          </p:nvPr>
        </p:nvSpPr>
        <p:spPr/>
        <p:txBody>
          <a:bodyPr>
            <a:normAutofit fontScale="85000" lnSpcReduction="20000"/>
          </a:bodyPr>
          <a:lstStyle/>
          <a:p>
            <a:r>
              <a:rPr lang="en-US" dirty="0" smtClean="0"/>
              <a:t>Possible tax benefit in earlier year if:</a:t>
            </a:r>
          </a:p>
          <a:p>
            <a:pPr lvl="1"/>
            <a:r>
              <a:rPr lang="en-US" dirty="0" smtClean="0"/>
              <a:t>Taxpayer itemized (</a:t>
            </a:r>
            <a:r>
              <a:rPr lang="en-US" dirty="0" err="1" smtClean="0"/>
              <a:t>Sch</a:t>
            </a:r>
            <a:r>
              <a:rPr lang="en-US" dirty="0" smtClean="0"/>
              <a:t> A)  &amp; claimed a deduction for State/Local taxes paid (Line 5a)</a:t>
            </a:r>
          </a:p>
          <a:p>
            <a:pPr lvl="1"/>
            <a:r>
              <a:rPr lang="en-US" dirty="0" smtClean="0"/>
              <a:t>Check YES in box above 1040 Line 10 </a:t>
            </a:r>
          </a:p>
          <a:p>
            <a:r>
              <a:rPr lang="en-US" dirty="0" smtClean="0"/>
              <a:t> Refund is taxable only to the extent that:</a:t>
            </a:r>
          </a:p>
          <a:p>
            <a:pPr lvl="1"/>
            <a:r>
              <a:rPr lang="en-US" dirty="0" smtClean="0"/>
              <a:t>State income tax deduction exceeds sales tax deduction</a:t>
            </a:r>
          </a:p>
          <a:p>
            <a:pPr lvl="1"/>
            <a:r>
              <a:rPr lang="en-US" dirty="0" smtClean="0"/>
              <a:t>Itemized deductions exceed standard deduction</a:t>
            </a:r>
          </a:p>
          <a:p>
            <a:r>
              <a:rPr lang="en-US" dirty="0" smtClean="0"/>
              <a:t> Use State Tax Refund Worksheet to determine taxable amount of refund</a:t>
            </a:r>
          </a:p>
          <a:p>
            <a:r>
              <a:rPr lang="en-US" dirty="0" smtClean="0"/>
              <a:t> Reported on 1040 Line 10</a:t>
            </a:r>
          </a:p>
          <a:p>
            <a:r>
              <a:rPr lang="en-US" dirty="0" smtClean="0"/>
              <a:t>NJ Tax Refund is not taxable in NJ – TW handles automatically</a:t>
            </a:r>
          </a:p>
          <a:p>
            <a:pPr lvl="1"/>
            <a:endParaRPr lang="en-US" dirty="0" smtClean="0"/>
          </a:p>
          <a:p>
            <a:pPr lvl="1"/>
            <a:endParaRPr lang="en-US" dirty="0" smtClean="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386629076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le 1"/>
          <p:cNvSpPr>
            <a:spLocks noGrp="1"/>
          </p:cNvSpPr>
          <p:nvPr>
            <p:ph type="title"/>
          </p:nvPr>
        </p:nvSpPr>
        <p:spPr/>
        <p:txBody>
          <a:bodyPr>
            <a:normAutofit fontScale="90000"/>
          </a:bodyPr>
          <a:lstStyle/>
          <a:p>
            <a:r>
              <a:rPr lang="en-US" altLang="en-US" sz="3600" smtClean="0"/>
              <a:t>TW 1040 - State Tax Refund – Fed 1040 Line 10</a:t>
            </a:r>
            <a:endParaRPr lang="en-US" altLang="en-US" sz="3600" dirty="0" smtClean="0"/>
          </a:p>
        </p:txBody>
      </p:sp>
      <p:pic>
        <p:nvPicPr>
          <p:cNvPr id="1026" name="Picture 2"/>
          <p:cNvPicPr>
            <a:picLocks noGrp="1" noChangeAspect="1" noChangeArrowheads="1"/>
          </p:cNvPicPr>
          <p:nvPr>
            <p:ph idx="1"/>
          </p:nvPr>
        </p:nvPicPr>
        <p:blipFill>
          <a:blip r:embed="rId3" cstate="print"/>
          <a:srcRect/>
          <a:stretch>
            <a:fillRect/>
          </a:stretch>
        </p:blipFill>
        <p:spPr bwMode="auto">
          <a:xfrm>
            <a:off x="609600" y="1600200"/>
            <a:ext cx="8077200" cy="3067485"/>
          </a:xfrm>
          <a:prstGeom prst="rect">
            <a:avLst/>
          </a:prstGeom>
          <a:noFill/>
          <a:ln w="9525">
            <a:noFill/>
            <a:miter lim="800000"/>
            <a:headEnd/>
            <a:tailEnd/>
          </a:ln>
        </p:spPr>
      </p:pic>
      <p:sp>
        <p:nvSpPr>
          <p:cNvPr id="9" name="Oval 4"/>
          <p:cNvSpPr>
            <a:spLocks noChangeArrowheads="1"/>
          </p:cNvSpPr>
          <p:nvPr/>
        </p:nvSpPr>
        <p:spPr bwMode="auto">
          <a:xfrm flipV="1">
            <a:off x="5791200" y="2667000"/>
            <a:ext cx="838200" cy="914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 name="TextBox 1"/>
          <p:cNvSpPr txBox="1"/>
          <p:nvPr/>
        </p:nvSpPr>
        <p:spPr>
          <a:xfrm>
            <a:off x="3124200" y="4876800"/>
            <a:ext cx="5562600" cy="646331"/>
          </a:xfrm>
          <a:prstGeom prst="rect">
            <a:avLst/>
          </a:prstGeom>
          <a:solidFill>
            <a:schemeClr val="accent5">
              <a:lumMod val="75000"/>
            </a:schemeClr>
          </a:solidFill>
          <a:ln>
            <a:solidFill>
              <a:srgbClr val="001132"/>
            </a:solidFill>
          </a:ln>
        </p:spPr>
        <p:txBody>
          <a:bodyPr wrap="square" rtlCol="0">
            <a:spAutoFit/>
          </a:bodyPr>
          <a:lstStyle/>
          <a:p>
            <a:r>
              <a:rPr lang="en-US" b="1" dirty="0" smtClean="0"/>
              <a:t>If question in box answered Yes, Line 10 turns red.  Link to TW </a:t>
            </a:r>
            <a:r>
              <a:rPr lang="en-US" b="1" dirty="0"/>
              <a:t>S</a:t>
            </a:r>
            <a:r>
              <a:rPr lang="en-US" b="1" dirty="0" smtClean="0"/>
              <a:t>t Tax Refund Worksheet</a:t>
            </a:r>
            <a:endParaRPr lang="en-US" b="1" dirty="0"/>
          </a:p>
        </p:txBody>
      </p:sp>
      <p:cxnSp>
        <p:nvCxnSpPr>
          <p:cNvPr id="5" name="Straight Arrow Connector 4"/>
          <p:cNvCxnSpPr>
            <a:stCxn id="2" idx="0"/>
          </p:cNvCxnSpPr>
          <p:nvPr/>
        </p:nvCxnSpPr>
        <p:spPr bwMode="auto">
          <a:xfrm flipV="1">
            <a:off x="5905500" y="3581401"/>
            <a:ext cx="215411" cy="1295399"/>
          </a:xfrm>
          <a:prstGeom prst="straightConnector1">
            <a:avLst/>
          </a:prstGeom>
          <a:noFill/>
          <a:ln w="38100" cap="flat" cmpd="sng" algn="ctr">
            <a:solidFill>
              <a:srgbClr val="FF0000"/>
            </a:solidFill>
            <a:prstDash val="solid"/>
            <a:round/>
            <a:headEnd type="none" w="med" len="med"/>
            <a:tailEnd type="triangle"/>
          </a:ln>
          <a:effectLst/>
        </p:spPr>
      </p:cxnSp>
      <p:pic>
        <p:nvPicPr>
          <p:cNvPr id="11" name="Picture 10"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3" name="Date Placeholder 2"/>
          <p:cNvSpPr>
            <a:spLocks noGrp="1"/>
          </p:cNvSpPr>
          <p:nvPr>
            <p:ph type="dt" sz="half" idx="10"/>
          </p:nvPr>
        </p:nvSpPr>
        <p:spPr/>
        <p:txBody>
          <a:bodyPr/>
          <a:lstStyle/>
          <a:p>
            <a:r>
              <a:rPr lang="en-US" smtClean="0"/>
              <a:t>11-04-2015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7</a:t>
            </a:fld>
            <a:endParaRPr lang="en-US"/>
          </a:p>
        </p:txBody>
      </p:sp>
      <p:cxnSp>
        <p:nvCxnSpPr>
          <p:cNvPr id="12" name="Straight Arrow Connector 11"/>
          <p:cNvCxnSpPr/>
          <p:nvPr/>
        </p:nvCxnSpPr>
        <p:spPr bwMode="auto">
          <a:xfrm flipV="1">
            <a:off x="7772400" y="4572000"/>
            <a:ext cx="533400" cy="304802"/>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7391741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685800" y="1600199"/>
            <a:ext cx="7543800" cy="4343401"/>
          </a:xfrm>
          <a:prstGeom prst="rect">
            <a:avLst/>
          </a:prstGeom>
          <a:noFill/>
          <a:ln w="9525">
            <a:noFill/>
            <a:miter lim="800000"/>
            <a:headEnd/>
            <a:tailEnd/>
          </a:ln>
        </p:spPr>
      </p:pic>
      <p:sp>
        <p:nvSpPr>
          <p:cNvPr id="315395" name="Title 1"/>
          <p:cNvSpPr>
            <a:spLocks noGrp="1"/>
          </p:cNvSpPr>
          <p:nvPr>
            <p:ph type="title"/>
          </p:nvPr>
        </p:nvSpPr>
        <p:spPr>
          <a:xfrm>
            <a:off x="609600" y="277813"/>
            <a:ext cx="8229600" cy="1143000"/>
          </a:xfrm>
        </p:spPr>
        <p:txBody>
          <a:bodyPr/>
          <a:lstStyle/>
          <a:p>
            <a:r>
              <a:rPr lang="en-US" altLang="en-US" smtClean="0"/>
              <a:t>TW State Tax Refund Worksheet</a:t>
            </a:r>
          </a:p>
        </p:txBody>
      </p:sp>
      <p:sp>
        <p:nvSpPr>
          <p:cNvPr id="13" name="Oval 4"/>
          <p:cNvSpPr>
            <a:spLocks noChangeArrowheads="1"/>
          </p:cNvSpPr>
          <p:nvPr/>
        </p:nvSpPr>
        <p:spPr bwMode="auto">
          <a:xfrm flipV="1">
            <a:off x="5791200" y="3352800"/>
            <a:ext cx="5334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4" name="Oval 4"/>
          <p:cNvSpPr>
            <a:spLocks noChangeArrowheads="1"/>
          </p:cNvSpPr>
          <p:nvPr/>
        </p:nvSpPr>
        <p:spPr bwMode="auto">
          <a:xfrm>
            <a:off x="5715000" y="5638800"/>
            <a:ext cx="5334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6" name="TextBox 15"/>
          <p:cNvSpPr txBox="1"/>
          <p:nvPr/>
        </p:nvSpPr>
        <p:spPr>
          <a:xfrm>
            <a:off x="6781800" y="3657600"/>
            <a:ext cx="2057400" cy="646113"/>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From </a:t>
            </a:r>
            <a:r>
              <a:rPr lang="en-US" b="1" dirty="0" smtClean="0">
                <a:latin typeface="Arial" charset="0"/>
                <a:cs typeface="Arial" charset="0"/>
              </a:rPr>
              <a:t>last </a:t>
            </a:r>
            <a:endParaRPr lang="en-US" b="1" dirty="0">
              <a:latin typeface="Arial" charset="0"/>
              <a:cs typeface="Arial" charset="0"/>
            </a:endParaRPr>
          </a:p>
          <a:p>
            <a:pPr eaLnBrk="1" hangingPunct="1">
              <a:defRPr/>
            </a:pPr>
            <a:r>
              <a:rPr lang="en-US" b="1" dirty="0">
                <a:latin typeface="Arial" charset="0"/>
                <a:cs typeface="Arial" charset="0"/>
              </a:rPr>
              <a:t>year’s return</a:t>
            </a:r>
          </a:p>
        </p:txBody>
      </p:sp>
      <p:sp>
        <p:nvSpPr>
          <p:cNvPr id="17" name="Line 4"/>
          <p:cNvSpPr>
            <a:spLocks noChangeShapeType="1"/>
          </p:cNvSpPr>
          <p:nvPr/>
        </p:nvSpPr>
        <p:spPr bwMode="auto">
          <a:xfrm flipH="1" flipV="1">
            <a:off x="6324600" y="3657600"/>
            <a:ext cx="533400" cy="3048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4"/>
          <p:cNvSpPr>
            <a:spLocks noChangeShapeType="1"/>
          </p:cNvSpPr>
          <p:nvPr/>
        </p:nvSpPr>
        <p:spPr bwMode="auto">
          <a:xfrm flipH="1">
            <a:off x="6172200" y="3962400"/>
            <a:ext cx="609600" cy="4572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Oval 4"/>
          <p:cNvSpPr>
            <a:spLocks noChangeArrowheads="1"/>
          </p:cNvSpPr>
          <p:nvPr/>
        </p:nvSpPr>
        <p:spPr bwMode="auto">
          <a:xfrm>
            <a:off x="5791200" y="4343400"/>
            <a:ext cx="457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1" name="Oval 4"/>
          <p:cNvSpPr>
            <a:spLocks noChangeArrowheads="1"/>
          </p:cNvSpPr>
          <p:nvPr/>
        </p:nvSpPr>
        <p:spPr bwMode="auto">
          <a:xfrm flipV="1">
            <a:off x="5791200" y="4648200"/>
            <a:ext cx="457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2" name="TextBox 21"/>
          <p:cNvSpPr txBox="1"/>
          <p:nvPr/>
        </p:nvSpPr>
        <p:spPr>
          <a:xfrm>
            <a:off x="6781800" y="5486400"/>
            <a:ext cx="1903413" cy="369888"/>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b="1" dirty="0">
                <a:latin typeface="Arial" charset="0"/>
                <a:cs typeface="Arial" charset="0"/>
              </a:rPr>
              <a:t>TWO calculates</a:t>
            </a:r>
          </a:p>
        </p:txBody>
      </p:sp>
      <p:sp>
        <p:nvSpPr>
          <p:cNvPr id="23" name="Line 4"/>
          <p:cNvSpPr>
            <a:spLocks noChangeShapeType="1"/>
          </p:cNvSpPr>
          <p:nvPr/>
        </p:nvSpPr>
        <p:spPr bwMode="auto">
          <a:xfrm flipH="1">
            <a:off x="6248400" y="5715000"/>
            <a:ext cx="533400" cy="762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25" name="Picture 24"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sp>
        <p:nvSpPr>
          <p:cNvPr id="24" name="TextBox 23"/>
          <p:cNvSpPr txBox="1"/>
          <p:nvPr/>
        </p:nvSpPr>
        <p:spPr>
          <a:xfrm>
            <a:off x="1143000" y="2438400"/>
            <a:ext cx="7173759"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TW will populate last year’s #s if carry-forward data is available </a:t>
            </a:r>
            <a:endParaRPr lang="en-US" b="1" dirty="0"/>
          </a:p>
        </p:txBody>
      </p:sp>
      <p:sp>
        <p:nvSpPr>
          <p:cNvPr id="26" name="TextBox 25"/>
          <p:cNvSpPr txBox="1"/>
          <p:nvPr/>
        </p:nvSpPr>
        <p:spPr>
          <a:xfrm>
            <a:off x="381000" y="6019800"/>
            <a:ext cx="8131137" cy="646331"/>
          </a:xfrm>
          <a:prstGeom prst="rect">
            <a:avLst/>
          </a:prstGeom>
          <a:solidFill>
            <a:schemeClr val="accent5">
              <a:lumMod val="75000"/>
            </a:schemeClr>
          </a:solidFill>
          <a:ln>
            <a:solidFill>
              <a:srgbClr val="001132"/>
            </a:solidFill>
          </a:ln>
        </p:spPr>
        <p:txBody>
          <a:bodyPr wrap="none" rtlCol="0">
            <a:spAutoFit/>
          </a:bodyPr>
          <a:lstStyle/>
          <a:p>
            <a:r>
              <a:rPr lang="en-US" b="1" dirty="0" smtClean="0"/>
              <a:t>May need to calculate using </a:t>
            </a:r>
            <a:r>
              <a:rPr lang="en-US" b="1" dirty="0" err="1" smtClean="0"/>
              <a:t>Sch</a:t>
            </a:r>
            <a:r>
              <a:rPr lang="en-US" b="1" dirty="0" smtClean="0"/>
              <a:t> A Sales Tax Table on TaxPrep4Free.org </a:t>
            </a:r>
          </a:p>
          <a:p>
            <a:r>
              <a:rPr lang="en-US" b="1" dirty="0" smtClean="0"/>
              <a:t>Preparer page</a:t>
            </a:r>
            <a:endParaRPr lang="en-US" b="1" dirty="0"/>
          </a:p>
        </p:txBody>
      </p:sp>
      <p:cxnSp>
        <p:nvCxnSpPr>
          <p:cNvPr id="27" name="Straight Arrow Connector 26"/>
          <p:cNvCxnSpPr>
            <a:endCxn id="21" idx="2"/>
          </p:cNvCxnSpPr>
          <p:nvPr/>
        </p:nvCxnSpPr>
        <p:spPr bwMode="auto">
          <a:xfrm flipV="1">
            <a:off x="2590800" y="4800600"/>
            <a:ext cx="3200400" cy="12192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55946481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l="22353" t="9375" r="13529"/>
          <a:stretch>
            <a:fillRect/>
          </a:stretch>
        </p:blipFill>
        <p:spPr bwMode="auto">
          <a:xfrm>
            <a:off x="609600" y="1524000"/>
            <a:ext cx="8001000" cy="4495800"/>
          </a:xfrm>
          <a:prstGeom prst="rect">
            <a:avLst/>
          </a:prstGeom>
          <a:noFill/>
          <a:ln w="9525">
            <a:noFill/>
            <a:miter lim="800000"/>
            <a:headEnd/>
            <a:tailEnd/>
          </a:ln>
        </p:spPr>
      </p:pic>
      <p:sp>
        <p:nvSpPr>
          <p:cNvPr id="317443" name="Title 1"/>
          <p:cNvSpPr>
            <a:spLocks noGrp="1"/>
          </p:cNvSpPr>
          <p:nvPr>
            <p:ph type="title"/>
          </p:nvPr>
        </p:nvSpPr>
        <p:spPr>
          <a:xfrm>
            <a:off x="609600" y="304800"/>
            <a:ext cx="8077200" cy="1143000"/>
          </a:xfrm>
        </p:spPr>
        <p:txBody>
          <a:bodyPr/>
          <a:lstStyle/>
          <a:p>
            <a:r>
              <a:rPr lang="en-US" altLang="en-US" sz="3600" smtClean="0"/>
              <a:t>TW State Tax Refund Worksheet</a:t>
            </a:r>
            <a:endParaRPr lang="en-US" altLang="en-US" sz="2800" smtClean="0"/>
          </a:p>
        </p:txBody>
      </p:sp>
      <p:sp>
        <p:nvSpPr>
          <p:cNvPr id="15" name="Oval 4"/>
          <p:cNvSpPr>
            <a:spLocks noChangeArrowheads="1"/>
          </p:cNvSpPr>
          <p:nvPr/>
        </p:nvSpPr>
        <p:spPr bwMode="auto">
          <a:xfrm>
            <a:off x="6400800" y="4419600"/>
            <a:ext cx="381000" cy="30480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7" name="Oval 4"/>
          <p:cNvSpPr>
            <a:spLocks noChangeArrowheads="1"/>
          </p:cNvSpPr>
          <p:nvPr/>
        </p:nvSpPr>
        <p:spPr bwMode="auto">
          <a:xfrm>
            <a:off x="6629400" y="2895600"/>
            <a:ext cx="6858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TextBox 9"/>
          <p:cNvSpPr txBox="1"/>
          <p:nvPr/>
        </p:nvSpPr>
        <p:spPr>
          <a:xfrm>
            <a:off x="3352800" y="1676400"/>
            <a:ext cx="2018501" cy="646331"/>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b="1" dirty="0">
                <a:latin typeface="Arial" charset="0"/>
                <a:cs typeface="Arial" charset="0"/>
              </a:rPr>
              <a:t>From </a:t>
            </a:r>
            <a:r>
              <a:rPr lang="en-US" b="1" dirty="0" smtClean="0">
                <a:latin typeface="Arial" charset="0"/>
                <a:cs typeface="Arial" charset="0"/>
              </a:rPr>
              <a:t>last </a:t>
            </a:r>
            <a:r>
              <a:rPr lang="en-US" b="1" dirty="0">
                <a:latin typeface="Arial" charset="0"/>
                <a:cs typeface="Arial" charset="0"/>
              </a:rPr>
              <a:t>year ‘s</a:t>
            </a:r>
          </a:p>
          <a:p>
            <a:pPr eaLnBrk="1" hangingPunct="1">
              <a:defRPr/>
            </a:pPr>
            <a:r>
              <a:rPr lang="en-US" b="1" dirty="0">
                <a:latin typeface="Arial" charset="0"/>
                <a:cs typeface="Arial" charset="0"/>
              </a:rPr>
              <a:t>return</a:t>
            </a:r>
          </a:p>
        </p:txBody>
      </p:sp>
      <p:sp>
        <p:nvSpPr>
          <p:cNvPr id="11" name="Oval 4"/>
          <p:cNvSpPr>
            <a:spLocks noChangeArrowheads="1"/>
          </p:cNvSpPr>
          <p:nvPr/>
        </p:nvSpPr>
        <p:spPr bwMode="auto">
          <a:xfrm>
            <a:off x="6400800" y="3657600"/>
            <a:ext cx="3810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3" name="Oval 4"/>
          <p:cNvSpPr>
            <a:spLocks noChangeArrowheads="1"/>
          </p:cNvSpPr>
          <p:nvPr/>
        </p:nvSpPr>
        <p:spPr bwMode="auto">
          <a:xfrm>
            <a:off x="6629400" y="5486400"/>
            <a:ext cx="6858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4" name="Line 4"/>
          <p:cNvSpPr>
            <a:spLocks noChangeShapeType="1"/>
          </p:cNvSpPr>
          <p:nvPr/>
        </p:nvSpPr>
        <p:spPr bwMode="auto">
          <a:xfrm>
            <a:off x="5410200" y="2286000"/>
            <a:ext cx="1295400" cy="7620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4"/>
          <p:cNvSpPr>
            <a:spLocks noChangeShapeType="1"/>
          </p:cNvSpPr>
          <p:nvPr/>
        </p:nvSpPr>
        <p:spPr bwMode="auto">
          <a:xfrm>
            <a:off x="4800600" y="2362200"/>
            <a:ext cx="1600200" cy="1371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4"/>
          <p:cNvSpPr>
            <a:spLocks noChangeShapeType="1"/>
          </p:cNvSpPr>
          <p:nvPr/>
        </p:nvSpPr>
        <p:spPr bwMode="auto">
          <a:xfrm>
            <a:off x="4648200" y="2362200"/>
            <a:ext cx="2057400" cy="31242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4"/>
          <p:cNvSpPr>
            <a:spLocks noChangeShapeType="1"/>
          </p:cNvSpPr>
          <p:nvPr/>
        </p:nvSpPr>
        <p:spPr bwMode="auto">
          <a:xfrm>
            <a:off x="4724400" y="2362200"/>
            <a:ext cx="1752600" cy="20574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Oval 4"/>
          <p:cNvSpPr>
            <a:spLocks noChangeArrowheads="1"/>
          </p:cNvSpPr>
          <p:nvPr/>
        </p:nvSpPr>
        <p:spPr bwMode="auto">
          <a:xfrm rot="21420578">
            <a:off x="6710128" y="5808958"/>
            <a:ext cx="685800" cy="19145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3" name="TextBox 22"/>
          <p:cNvSpPr txBox="1"/>
          <p:nvPr/>
        </p:nvSpPr>
        <p:spPr>
          <a:xfrm>
            <a:off x="3429000" y="5410200"/>
            <a:ext cx="1724025" cy="369888"/>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b="1" dirty="0">
                <a:latin typeface="Arial" charset="0"/>
                <a:cs typeface="Arial" charset="0"/>
              </a:rPr>
              <a:t>TW calculates</a:t>
            </a:r>
          </a:p>
        </p:txBody>
      </p:sp>
      <p:sp>
        <p:nvSpPr>
          <p:cNvPr id="24" name="Line 4"/>
          <p:cNvSpPr>
            <a:spLocks noChangeShapeType="1"/>
          </p:cNvSpPr>
          <p:nvPr/>
        </p:nvSpPr>
        <p:spPr bwMode="auto">
          <a:xfrm>
            <a:off x="5181600" y="5715000"/>
            <a:ext cx="1524000" cy="1524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458" name="Rectangle 19"/>
          <p:cNvSpPr>
            <a:spLocks noChangeArrowheads="1"/>
          </p:cNvSpPr>
          <p:nvPr/>
        </p:nvSpPr>
        <p:spPr bwMode="auto">
          <a:xfrm>
            <a:off x="0" y="601980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 typeface="Wingdings" panose="05000000000000000000" pitchFamily="2" charset="2"/>
              <a:buNone/>
            </a:pPr>
            <a:r>
              <a:rPr lang="en-US" altLang="en-US" sz="1800" b="1" dirty="0">
                <a:solidFill>
                  <a:srgbClr val="FF0000"/>
                </a:solidFill>
                <a:latin typeface="Arial" panose="020B0604020202020204" pitchFamily="34" charset="0"/>
                <a:cs typeface="Arial" panose="020B0604020202020204" pitchFamily="34" charset="0"/>
              </a:rPr>
              <a:t>* </a:t>
            </a:r>
            <a:r>
              <a:rPr lang="en-US" altLang="en-US" sz="1800" b="1" dirty="0" smtClean="0">
                <a:solidFill>
                  <a:srgbClr val="FF0000"/>
                </a:solidFill>
                <a:latin typeface="Arial" panose="020B0604020202020204" pitchFamily="34" charset="0"/>
                <a:cs typeface="Arial" panose="020B0604020202020204" pitchFamily="34" charset="0"/>
              </a:rPr>
              <a:t>Last year’s </a:t>
            </a:r>
            <a:r>
              <a:rPr lang="en-US" altLang="en-US" sz="1800" b="1" dirty="0">
                <a:solidFill>
                  <a:srgbClr val="FF0000"/>
                </a:solidFill>
                <a:latin typeface="Arial" panose="020B0604020202020204" pitchFamily="34" charset="0"/>
                <a:cs typeface="Arial" panose="020B0604020202020204" pitchFamily="34" charset="0"/>
              </a:rPr>
              <a:t>taxable income is AGI (Line 38) minus deductions (line 40) + Exemptions (Line 41).  Could be a negative #.  Do not just use Taxable Income from Line 43 </a:t>
            </a:r>
          </a:p>
        </p:txBody>
      </p:sp>
      <p:pic>
        <p:nvPicPr>
          <p:cNvPr id="25" name="Picture 24"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6" name="TextBox 25"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spTree>
    <p:extLst>
      <p:ext uri="{BB962C8B-B14F-4D97-AF65-F5344CB8AC3E}">
        <p14:creationId xmlns:p14="http://schemas.microsoft.com/office/powerpoint/2010/main" val="341032417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1653</Words>
  <Application>Microsoft Office PowerPoint</Application>
  <PresentationFormat>On-screen Show (4:3)</PresentationFormat>
  <Paragraphs>199</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ＭＳ Ｐゴシック</vt:lpstr>
      <vt:lpstr>Verdana</vt:lpstr>
      <vt:lpstr>Wingdings</vt:lpstr>
      <vt:lpstr>NJ Template 06</vt:lpstr>
      <vt:lpstr>State Income Tax Refund &amp; Alimony</vt:lpstr>
      <vt:lpstr>Recoveries</vt:lpstr>
      <vt:lpstr>Recoveries</vt:lpstr>
      <vt:lpstr>NJ Income Tax Refund May Be Taxable</vt:lpstr>
      <vt:lpstr>NJ Income Tax Refund May Be Taxable</vt:lpstr>
      <vt:lpstr>NJ Income Tax Refund May Be Taxable</vt:lpstr>
      <vt:lpstr>TW 1040 - State Tax Refund – Fed 1040 Line 10</vt:lpstr>
      <vt:lpstr>TW State Tax Refund Worksheet</vt:lpstr>
      <vt:lpstr>TW State Tax Refund Worksheet</vt:lpstr>
      <vt:lpstr>TW 1040 Line 10 – State Tax Refund</vt:lpstr>
      <vt:lpstr>State Income Tax Refund Worksheet – TW Tips</vt:lpstr>
      <vt:lpstr>Alimony</vt:lpstr>
      <vt:lpstr>TW 1040 Line 11 - Alimony Received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2015-11-05T18:26:01Z</dcterms:modified>
</cp:coreProperties>
</file>